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715000" cx="9144000"/>
  <p:notesSz cx="9004300" cy="7200900"/>
  <p:embeddedFontLst>
    <p:embeddedFont>
      <p:font typeface="Roboto"/>
      <p:regular r:id="rId29"/>
      <p:bold r:id="rId30"/>
      <p:italic r:id="rId31"/>
      <p:boldItalic r:id="rId32"/>
    </p:embeddedFont>
    <p:embeddedFont>
      <p:font typeface="Arial Black"/>
      <p:regular r:id="rId33"/>
    </p:embeddedFont>
    <p:embeddedFont>
      <p:font typeface="Merriweather Black"/>
      <p:bold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86">
          <p15:clr>
            <a:srgbClr val="000000"/>
          </p15:clr>
        </p15:guide>
        <p15:guide id="2" pos="2194">
          <p15:clr>
            <a:srgbClr val="000000"/>
          </p15:clr>
        </p15:guide>
      </p15:sldGuideLst>
    </p:ext>
    <p:ext uri="http://customooxmlschemas.google.com/">
      <go:slidesCustomData xmlns:go="http://customooxmlschemas.google.com/" r:id="rId40" roundtripDataSignature="AMtx7mjNRXl63KhTlUd9WzOtSVzvASAkl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imas Kusum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86" orient="horz"/>
        <p:guide pos="2194"/>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ArialBlack-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MerriweatherBlack-boldItalic.fntdata"/><Relationship Id="rId12" Type="http://schemas.openxmlformats.org/officeDocument/2006/relationships/slide" Target="slides/slide6.xml"/><Relationship Id="rId34" Type="http://schemas.openxmlformats.org/officeDocument/2006/relationships/font" Target="fonts/MerriweatherBlack-bold.fntdata"/><Relationship Id="rId15" Type="http://schemas.openxmlformats.org/officeDocument/2006/relationships/slide" Target="slides/slide9.xml"/><Relationship Id="rId37" Type="http://schemas.openxmlformats.org/officeDocument/2006/relationships/font" Target="fonts/Merriweather-bold.fntdata"/><Relationship Id="rId14" Type="http://schemas.openxmlformats.org/officeDocument/2006/relationships/slide" Target="slides/slide8.xml"/><Relationship Id="rId36" Type="http://schemas.openxmlformats.org/officeDocument/2006/relationships/font" Target="fonts/Merriweather-regular.fntdata"/><Relationship Id="rId17" Type="http://schemas.openxmlformats.org/officeDocument/2006/relationships/slide" Target="slides/slide11.xml"/><Relationship Id="rId39" Type="http://schemas.openxmlformats.org/officeDocument/2006/relationships/font" Target="fonts/Merriweather-boldItalic.fntdata"/><Relationship Id="rId16" Type="http://schemas.openxmlformats.org/officeDocument/2006/relationships/slide" Target="slides/slide10.xml"/><Relationship Id="rId38" Type="http://schemas.openxmlformats.org/officeDocument/2006/relationships/font" Target="fonts/Merriweather-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22T14:21:43.497">
    <p:pos x="6000" y="0"/>
    <p:text>Rating overall</p:text>
    <p:extLst>
      <p:ext uri="{C676402C-5697-4E1C-873F-D02D1690AC5C}">
        <p15:threadingInfo timeZoneBias="0"/>
      </p:ext>
      <p:ext uri="http://customooxmlschemas.google.com/">
        <go:slidesCustomData xmlns:go="http://customooxmlschemas.google.com/" commentPostId="AAAAHJg_Mf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00425" y="3420425"/>
            <a:ext cx="7203425" cy="32404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48191eb4a_0_1:notes"/>
          <p:cNvSpPr/>
          <p:nvPr>
            <p:ph idx="2" type="sldImg"/>
          </p:nvPr>
        </p:nvSpPr>
        <p:spPr>
          <a:xfrm>
            <a:off x="661940" y="540050"/>
            <a:ext cx="7681200" cy="27003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48191eb4a_0_1:notes"/>
          <p:cNvSpPr txBox="1"/>
          <p:nvPr>
            <p:ph idx="1" type="body"/>
          </p:nvPr>
        </p:nvSpPr>
        <p:spPr>
          <a:xfrm>
            <a:off x="900425" y="3420425"/>
            <a:ext cx="72033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4a9c84dc2_3_0: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4a9c84dc2_3_0:notes"/>
          <p:cNvSpPr txBox="1"/>
          <p:nvPr>
            <p:ph idx="1" type="body"/>
          </p:nvPr>
        </p:nvSpPr>
        <p:spPr>
          <a:xfrm>
            <a:off x="900425" y="3420425"/>
            <a:ext cx="72033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4847df70e_1_0: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4847df70e_1_0:notes"/>
          <p:cNvSpPr txBox="1"/>
          <p:nvPr>
            <p:ph idx="1" type="body"/>
          </p:nvPr>
        </p:nvSpPr>
        <p:spPr>
          <a:xfrm>
            <a:off x="900425" y="3420425"/>
            <a:ext cx="72033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4847df70e_1_11: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4847df70e_1_11:notes"/>
          <p:cNvSpPr txBox="1"/>
          <p:nvPr>
            <p:ph idx="1" type="body"/>
          </p:nvPr>
        </p:nvSpPr>
        <p:spPr>
          <a:xfrm>
            <a:off x="900425" y="3420425"/>
            <a:ext cx="72033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48191eb4a_3_5:notes"/>
          <p:cNvSpPr/>
          <p:nvPr>
            <p:ph idx="2" type="sldImg"/>
          </p:nvPr>
        </p:nvSpPr>
        <p:spPr>
          <a:xfrm>
            <a:off x="661940" y="540050"/>
            <a:ext cx="7681200" cy="27003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48191eb4a_3_5:notes"/>
          <p:cNvSpPr txBox="1"/>
          <p:nvPr>
            <p:ph idx="1" type="body"/>
          </p:nvPr>
        </p:nvSpPr>
        <p:spPr>
          <a:xfrm>
            <a:off x="900425" y="3420425"/>
            <a:ext cx="72033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48191eb4a_0_7:notes"/>
          <p:cNvSpPr/>
          <p:nvPr>
            <p:ph idx="2" type="sldImg"/>
          </p:nvPr>
        </p:nvSpPr>
        <p:spPr>
          <a:xfrm>
            <a:off x="661940" y="540050"/>
            <a:ext cx="7681200" cy="27003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48191eb4a_0_7:notes"/>
          <p:cNvSpPr txBox="1"/>
          <p:nvPr>
            <p:ph idx="1" type="body"/>
          </p:nvPr>
        </p:nvSpPr>
        <p:spPr>
          <a:xfrm>
            <a:off x="900425" y="3420425"/>
            <a:ext cx="72033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4a9c84dc2_2_0: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4a9c84dc2_2_0:notes"/>
          <p:cNvSpPr txBox="1"/>
          <p:nvPr>
            <p:ph idx="1" type="body"/>
          </p:nvPr>
        </p:nvSpPr>
        <p:spPr>
          <a:xfrm>
            <a:off x="900425" y="3420425"/>
            <a:ext cx="72033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48191eb4a_0_29:notes"/>
          <p:cNvSpPr/>
          <p:nvPr>
            <p:ph idx="2" type="sldImg"/>
          </p:nvPr>
        </p:nvSpPr>
        <p:spPr>
          <a:xfrm>
            <a:off x="661940" y="540050"/>
            <a:ext cx="7681200" cy="2700300"/>
          </a:xfrm>
          <a:custGeom>
            <a:rect b="b" l="l" r="r" t="t"/>
            <a:pathLst>
              <a:path extrusionOk="0" h="120000" w="120000">
                <a:moveTo>
                  <a:pt x="0" y="0"/>
                </a:moveTo>
                <a:lnTo>
                  <a:pt x="120000" y="0"/>
                </a:lnTo>
                <a:lnTo>
                  <a:pt x="120000" y="120000"/>
                </a:lnTo>
                <a:lnTo>
                  <a:pt x="0" y="120000"/>
                </a:lnTo>
                <a:close/>
              </a:path>
            </a:pathLst>
          </a:custGeom>
        </p:spPr>
      </p:sp>
      <p:sp>
        <p:nvSpPr>
          <p:cNvPr id="86" name="Google Shape;86;ga48191eb4a_0_29:notes"/>
          <p:cNvSpPr txBox="1"/>
          <p:nvPr>
            <p:ph idx="1" type="body"/>
          </p:nvPr>
        </p:nvSpPr>
        <p:spPr>
          <a:xfrm>
            <a:off x="900425" y="3420425"/>
            <a:ext cx="72033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48191eb4a_0_20:notes"/>
          <p:cNvSpPr/>
          <p:nvPr>
            <p:ph idx="2" type="sldImg"/>
          </p:nvPr>
        </p:nvSpPr>
        <p:spPr>
          <a:xfrm>
            <a:off x="661940" y="540050"/>
            <a:ext cx="7681200" cy="2700300"/>
          </a:xfrm>
          <a:custGeom>
            <a:rect b="b" l="l" r="r" t="t"/>
            <a:pathLst>
              <a:path extrusionOk="0" h="120000" w="120000">
                <a:moveTo>
                  <a:pt x="0" y="0"/>
                </a:moveTo>
                <a:lnTo>
                  <a:pt x="120000" y="0"/>
                </a:lnTo>
                <a:lnTo>
                  <a:pt x="120000" y="120000"/>
                </a:lnTo>
                <a:lnTo>
                  <a:pt x="0" y="120000"/>
                </a:lnTo>
                <a:close/>
              </a:path>
            </a:pathLst>
          </a:custGeom>
        </p:spPr>
      </p:sp>
      <p:sp>
        <p:nvSpPr>
          <p:cNvPr id="93" name="Google Shape;93;ga48191eb4a_0_20:notes"/>
          <p:cNvSpPr txBox="1"/>
          <p:nvPr>
            <p:ph idx="1" type="body"/>
          </p:nvPr>
        </p:nvSpPr>
        <p:spPr>
          <a:xfrm>
            <a:off x="900425" y="3420425"/>
            <a:ext cx="7203300" cy="32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900425" y="3420425"/>
            <a:ext cx="7203425" cy="32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notes"/>
          <p:cNvSpPr/>
          <p:nvPr>
            <p:ph idx="2" type="sldImg"/>
          </p:nvPr>
        </p:nvSpPr>
        <p:spPr>
          <a:xfrm>
            <a:off x="661909" y="540050"/>
            <a:ext cx="7681200" cy="270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16"/>
          <p:cNvSpPr/>
          <p:nvPr/>
        </p:nvSpPr>
        <p:spPr>
          <a:xfrm>
            <a:off x="0" y="0"/>
            <a:ext cx="9136142" cy="5724716"/>
          </a:xfrm>
          <a:custGeom>
            <a:rect b="b" l="l" r="r" t="t"/>
            <a:pathLst>
              <a:path extrusionOk="0" h="7200900" w="9001125">
                <a:moveTo>
                  <a:pt x="0" y="0"/>
                </a:moveTo>
                <a:lnTo>
                  <a:pt x="9001124" y="0"/>
                </a:lnTo>
                <a:lnTo>
                  <a:pt x="9001124" y="7200899"/>
                </a:lnTo>
                <a:lnTo>
                  <a:pt x="0" y="7200899"/>
                </a:lnTo>
                <a:lnTo>
                  <a:pt x="0" y="0"/>
                </a:lnTo>
                <a:close/>
              </a:path>
            </a:pathLst>
          </a:custGeom>
          <a:solidFill>
            <a:srgbClr val="F0EF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 name="Google Shape;14;p16"/>
          <p:cNvSpPr txBox="1"/>
          <p:nvPr>
            <p:ph type="ctrTitle"/>
          </p:nvPr>
        </p:nvSpPr>
        <p:spPr>
          <a:xfrm>
            <a:off x="1065551" y="1881380"/>
            <a:ext cx="7012800" cy="489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6"/>
          <p:cNvSpPr txBox="1"/>
          <p:nvPr>
            <p:ph idx="1" type="subTitle"/>
          </p:nvPr>
        </p:nvSpPr>
        <p:spPr>
          <a:xfrm>
            <a:off x="1371600" y="3200400"/>
            <a:ext cx="6400800" cy="1428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6"/>
          <p:cNvSpPr txBox="1"/>
          <p:nvPr>
            <p:ph idx="11" type="ftr"/>
          </p:nvPr>
        </p:nvSpPr>
        <p:spPr>
          <a:xfrm>
            <a:off x="3108960" y="5314950"/>
            <a:ext cx="2926200" cy="2856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0" type="dt"/>
          </p:nvPr>
        </p:nvSpPr>
        <p:spPr>
          <a:xfrm>
            <a:off x="457200" y="5314950"/>
            <a:ext cx="2103000" cy="285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6"/>
          <p:cNvSpPr txBox="1"/>
          <p:nvPr>
            <p:ph idx="12" type="sldNum"/>
          </p:nvPr>
        </p:nvSpPr>
        <p:spPr>
          <a:xfrm>
            <a:off x="6583680" y="5314950"/>
            <a:ext cx="2103000" cy="285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 name="Shape 19"/>
        <p:cNvGrpSpPr/>
        <p:nvPr/>
      </p:nvGrpSpPr>
      <p:grpSpPr>
        <a:xfrm>
          <a:off x="0" y="0"/>
          <a:ext cx="0" cy="0"/>
          <a:chOff x="0" y="0"/>
          <a:chExt cx="0" cy="0"/>
        </a:xfrm>
      </p:grpSpPr>
      <p:sp>
        <p:nvSpPr>
          <p:cNvPr id="20" name="Google Shape;20;p17"/>
          <p:cNvSpPr txBox="1"/>
          <p:nvPr>
            <p:ph idx="11" type="ftr"/>
          </p:nvPr>
        </p:nvSpPr>
        <p:spPr>
          <a:xfrm>
            <a:off x="3108960" y="5314950"/>
            <a:ext cx="2926200" cy="2856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idx="10" type="dt"/>
          </p:nvPr>
        </p:nvSpPr>
        <p:spPr>
          <a:xfrm>
            <a:off x="457200" y="5314950"/>
            <a:ext cx="2103000" cy="285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2" type="sldNum"/>
          </p:nvPr>
        </p:nvSpPr>
        <p:spPr>
          <a:xfrm>
            <a:off x="6583680" y="5314950"/>
            <a:ext cx="2103000" cy="285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 name="Shape 23"/>
        <p:cNvGrpSpPr/>
        <p:nvPr/>
      </p:nvGrpSpPr>
      <p:grpSpPr>
        <a:xfrm>
          <a:off x="0" y="0"/>
          <a:ext cx="0" cy="0"/>
          <a:chOff x="0" y="0"/>
          <a:chExt cx="0" cy="0"/>
        </a:xfrm>
      </p:grpSpPr>
      <p:sp>
        <p:nvSpPr>
          <p:cNvPr id="24" name="Google Shape;24;p18"/>
          <p:cNvSpPr txBox="1"/>
          <p:nvPr>
            <p:ph type="title"/>
          </p:nvPr>
        </p:nvSpPr>
        <p:spPr>
          <a:xfrm>
            <a:off x="356391" y="262661"/>
            <a:ext cx="8431200" cy="610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5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8"/>
          <p:cNvSpPr txBox="1"/>
          <p:nvPr>
            <p:ph idx="1" type="body"/>
          </p:nvPr>
        </p:nvSpPr>
        <p:spPr>
          <a:xfrm>
            <a:off x="1181156" y="1620678"/>
            <a:ext cx="6781800" cy="18777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150">
                <a:solidFill>
                  <a:schemeClr val="dk1"/>
                </a:solidFill>
                <a:latin typeface="Arial Black"/>
                <a:ea typeface="Arial Black"/>
                <a:cs typeface="Arial Black"/>
                <a:sym typeface="Arial Black"/>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18"/>
          <p:cNvSpPr txBox="1"/>
          <p:nvPr>
            <p:ph idx="11" type="ftr"/>
          </p:nvPr>
        </p:nvSpPr>
        <p:spPr>
          <a:xfrm>
            <a:off x="3108960" y="5314950"/>
            <a:ext cx="2926200" cy="2856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0" type="dt"/>
          </p:nvPr>
        </p:nvSpPr>
        <p:spPr>
          <a:xfrm>
            <a:off x="457200" y="5314950"/>
            <a:ext cx="2103000" cy="285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2" type="sldNum"/>
          </p:nvPr>
        </p:nvSpPr>
        <p:spPr>
          <a:xfrm>
            <a:off x="6583680" y="5314950"/>
            <a:ext cx="2103000" cy="285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 name="Shape 29"/>
        <p:cNvGrpSpPr/>
        <p:nvPr/>
      </p:nvGrpSpPr>
      <p:grpSpPr>
        <a:xfrm>
          <a:off x="0" y="0"/>
          <a:ext cx="0" cy="0"/>
          <a:chOff x="0" y="0"/>
          <a:chExt cx="0" cy="0"/>
        </a:xfrm>
      </p:grpSpPr>
      <p:sp>
        <p:nvSpPr>
          <p:cNvPr id="30" name="Google Shape;30;p19"/>
          <p:cNvSpPr txBox="1"/>
          <p:nvPr>
            <p:ph type="title"/>
          </p:nvPr>
        </p:nvSpPr>
        <p:spPr>
          <a:xfrm>
            <a:off x="356391" y="262661"/>
            <a:ext cx="8431200" cy="610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5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9"/>
          <p:cNvSpPr txBox="1"/>
          <p:nvPr>
            <p:ph idx="11" type="ftr"/>
          </p:nvPr>
        </p:nvSpPr>
        <p:spPr>
          <a:xfrm>
            <a:off x="3108960" y="5314950"/>
            <a:ext cx="2926200" cy="2856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0" type="dt"/>
          </p:nvPr>
        </p:nvSpPr>
        <p:spPr>
          <a:xfrm>
            <a:off x="457200" y="5314950"/>
            <a:ext cx="2103000" cy="285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9"/>
          <p:cNvSpPr txBox="1"/>
          <p:nvPr>
            <p:ph idx="12" type="sldNum"/>
          </p:nvPr>
        </p:nvSpPr>
        <p:spPr>
          <a:xfrm>
            <a:off x="6583680" y="5314950"/>
            <a:ext cx="2103000" cy="285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4" name="Shape 34"/>
        <p:cNvGrpSpPr/>
        <p:nvPr/>
      </p:nvGrpSpPr>
      <p:grpSpPr>
        <a:xfrm>
          <a:off x="0" y="0"/>
          <a:ext cx="0" cy="0"/>
          <a:chOff x="0" y="0"/>
          <a:chExt cx="0" cy="0"/>
        </a:xfrm>
      </p:grpSpPr>
      <p:sp>
        <p:nvSpPr>
          <p:cNvPr id="35" name="Google Shape;35;p20"/>
          <p:cNvSpPr txBox="1"/>
          <p:nvPr>
            <p:ph type="title"/>
          </p:nvPr>
        </p:nvSpPr>
        <p:spPr>
          <a:xfrm>
            <a:off x="356391" y="262661"/>
            <a:ext cx="8431200" cy="6102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5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0"/>
          <p:cNvSpPr txBox="1"/>
          <p:nvPr>
            <p:ph idx="1" type="body"/>
          </p:nvPr>
        </p:nvSpPr>
        <p:spPr>
          <a:xfrm>
            <a:off x="457200" y="1314450"/>
            <a:ext cx="3977700" cy="3771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20"/>
          <p:cNvSpPr txBox="1"/>
          <p:nvPr>
            <p:ph idx="2" type="body"/>
          </p:nvPr>
        </p:nvSpPr>
        <p:spPr>
          <a:xfrm>
            <a:off x="4709160" y="1314450"/>
            <a:ext cx="3977700" cy="37719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20"/>
          <p:cNvSpPr txBox="1"/>
          <p:nvPr>
            <p:ph idx="11" type="ftr"/>
          </p:nvPr>
        </p:nvSpPr>
        <p:spPr>
          <a:xfrm>
            <a:off x="3108960" y="5314950"/>
            <a:ext cx="2926200" cy="2856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0" type="dt"/>
          </p:nvPr>
        </p:nvSpPr>
        <p:spPr>
          <a:xfrm>
            <a:off x="457200" y="5314950"/>
            <a:ext cx="2103000" cy="285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2" type="sldNum"/>
          </p:nvPr>
        </p:nvSpPr>
        <p:spPr>
          <a:xfrm>
            <a:off x="6583680" y="5314950"/>
            <a:ext cx="2103000" cy="285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p:nvPr/>
        </p:nvSpPr>
        <p:spPr>
          <a:xfrm>
            <a:off x="0" y="0"/>
            <a:ext cx="9136142" cy="5724716"/>
          </a:xfrm>
          <a:custGeom>
            <a:rect b="b" l="l" r="r" t="t"/>
            <a:pathLst>
              <a:path extrusionOk="0" h="7200900" w="9001125">
                <a:moveTo>
                  <a:pt x="9001124" y="7200899"/>
                </a:moveTo>
                <a:lnTo>
                  <a:pt x="0" y="7200899"/>
                </a:lnTo>
                <a:lnTo>
                  <a:pt x="0" y="0"/>
                </a:lnTo>
                <a:lnTo>
                  <a:pt x="9001124" y="0"/>
                </a:lnTo>
                <a:lnTo>
                  <a:pt x="9001124" y="7200899"/>
                </a:lnTo>
                <a:close/>
              </a:path>
            </a:pathLst>
          </a:custGeom>
          <a:solidFill>
            <a:srgbClr val="F0EF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 name="Google Shape;7;p15"/>
          <p:cNvSpPr txBox="1"/>
          <p:nvPr>
            <p:ph type="title"/>
          </p:nvPr>
        </p:nvSpPr>
        <p:spPr>
          <a:xfrm>
            <a:off x="356391" y="262661"/>
            <a:ext cx="8431200" cy="6102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85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5"/>
          <p:cNvSpPr txBox="1"/>
          <p:nvPr>
            <p:ph idx="1" type="body"/>
          </p:nvPr>
        </p:nvSpPr>
        <p:spPr>
          <a:xfrm>
            <a:off x="1181156" y="1620678"/>
            <a:ext cx="6781800" cy="18777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150" u="none" cap="none" strike="noStrike">
                <a:solidFill>
                  <a:schemeClr val="dk1"/>
                </a:solidFill>
                <a:latin typeface="Arial Black"/>
                <a:ea typeface="Arial Black"/>
                <a:cs typeface="Arial Black"/>
                <a:sym typeface="Arial Black"/>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5"/>
          <p:cNvSpPr txBox="1"/>
          <p:nvPr>
            <p:ph idx="11" type="ftr"/>
          </p:nvPr>
        </p:nvSpPr>
        <p:spPr>
          <a:xfrm>
            <a:off x="3108960" y="5314950"/>
            <a:ext cx="2926200" cy="2856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5"/>
          <p:cNvSpPr txBox="1"/>
          <p:nvPr>
            <p:ph idx="10" type="dt"/>
          </p:nvPr>
        </p:nvSpPr>
        <p:spPr>
          <a:xfrm>
            <a:off x="457200" y="5314950"/>
            <a:ext cx="2103000" cy="2856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5"/>
          <p:cNvSpPr txBox="1"/>
          <p:nvPr>
            <p:ph idx="12" type="sldNum"/>
          </p:nvPr>
        </p:nvSpPr>
        <p:spPr>
          <a:xfrm>
            <a:off x="6583680" y="5314950"/>
            <a:ext cx="2103000" cy="2856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19.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23.jp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0.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40.png"/><Relationship Id="rId5" Type="http://schemas.openxmlformats.org/officeDocument/2006/relationships/image" Target="../media/image39.jpg"/><Relationship Id="rId6"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jpg"/><Relationship Id="rId4" Type="http://schemas.openxmlformats.org/officeDocument/2006/relationships/image" Target="../media/image31.jpg"/><Relationship Id="rId5" Type="http://schemas.openxmlformats.org/officeDocument/2006/relationships/image" Target="../media/image37.png"/><Relationship Id="rId6" Type="http://schemas.openxmlformats.org/officeDocument/2006/relationships/image" Target="../media/image33.png"/><Relationship Id="rId7" Type="http://schemas.openxmlformats.org/officeDocument/2006/relationships/image" Target="../media/image36.jpg"/><Relationship Id="rId8"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jpg"/><Relationship Id="rId5" Type="http://schemas.openxmlformats.org/officeDocument/2006/relationships/image" Target="../media/image9.jpg"/><Relationship Id="rId6" Type="http://schemas.openxmlformats.org/officeDocument/2006/relationships/image" Target="../media/image2.jpg"/><Relationship Id="rId7" Type="http://schemas.openxmlformats.org/officeDocument/2006/relationships/image" Target="../media/image8.jpg"/><Relationship Id="rId8"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
          <p:cNvSpPr/>
          <p:nvPr/>
        </p:nvSpPr>
        <p:spPr>
          <a:xfrm>
            <a:off x="0" y="0"/>
            <a:ext cx="3942000" cy="5855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 name="Google Shape;46;p1"/>
          <p:cNvSpPr/>
          <p:nvPr/>
        </p:nvSpPr>
        <p:spPr>
          <a:xfrm>
            <a:off x="6849273" y="4284083"/>
            <a:ext cx="2291400" cy="1431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 name="Google Shape;47;p1"/>
          <p:cNvSpPr txBox="1"/>
          <p:nvPr/>
        </p:nvSpPr>
        <p:spPr>
          <a:xfrm>
            <a:off x="4837700" y="611800"/>
            <a:ext cx="3205200" cy="372900"/>
          </a:xfrm>
          <a:prstGeom prst="rect">
            <a:avLst/>
          </a:prstGeom>
          <a:solidFill>
            <a:srgbClr val="F0EFEC"/>
          </a:solidFill>
          <a:ln cap="flat" cmpd="sng" w="22525">
            <a:solidFill>
              <a:srgbClr val="D5BEB6"/>
            </a:solidFill>
            <a:prstDash val="solid"/>
            <a:round/>
            <a:headEnd len="sm" w="sm" type="none"/>
            <a:tailEnd len="sm" w="sm" type="none"/>
          </a:ln>
        </p:spPr>
        <p:txBody>
          <a:bodyPr anchorCtr="0" anchor="t" bIns="0" lIns="0" spcFirstLastPara="1" rIns="0" wrap="square" tIns="114300">
            <a:spAutoFit/>
          </a:bodyPr>
          <a:lstStyle/>
          <a:p>
            <a:pPr indent="0" lvl="0" marL="0" marR="0" rtl="0" algn="ctr">
              <a:lnSpc>
                <a:spcPct val="100000"/>
              </a:lnSpc>
              <a:spcBef>
                <a:spcPts val="0"/>
              </a:spcBef>
              <a:spcAft>
                <a:spcPts val="0"/>
              </a:spcAft>
              <a:buNone/>
            </a:pPr>
            <a:r>
              <a:rPr lang="en-US" sz="1400">
                <a:solidFill>
                  <a:srgbClr val="262626"/>
                </a:solidFill>
                <a:latin typeface="Arial"/>
                <a:ea typeface="Arial"/>
                <a:cs typeface="Arial"/>
                <a:sym typeface="Arial"/>
              </a:rPr>
              <a:t>Presented by FGA ITI Academy</a:t>
            </a:r>
            <a:endParaRPr sz="1400">
              <a:latin typeface="Arial"/>
              <a:ea typeface="Arial"/>
              <a:cs typeface="Arial"/>
              <a:sym typeface="Arial"/>
            </a:endParaRPr>
          </a:p>
        </p:txBody>
      </p:sp>
      <p:sp>
        <p:nvSpPr>
          <p:cNvPr id="48" name="Google Shape;48;p1"/>
          <p:cNvSpPr txBox="1"/>
          <p:nvPr/>
        </p:nvSpPr>
        <p:spPr>
          <a:xfrm>
            <a:off x="4464051" y="1306230"/>
            <a:ext cx="4582200" cy="1903800"/>
          </a:xfrm>
          <a:prstGeom prst="rect">
            <a:avLst/>
          </a:prstGeom>
          <a:noFill/>
          <a:ln>
            <a:noFill/>
          </a:ln>
        </p:spPr>
        <p:txBody>
          <a:bodyPr anchorCtr="0" anchor="t" bIns="0" lIns="0" spcFirstLastPara="1" rIns="0" wrap="square" tIns="173350">
            <a:spAutoFit/>
          </a:bodyPr>
          <a:lstStyle/>
          <a:p>
            <a:pPr indent="0" lvl="0" marL="12700" marR="5080" rtl="0" algn="l">
              <a:lnSpc>
                <a:spcPct val="98305"/>
              </a:lnSpc>
              <a:spcBef>
                <a:spcPts val="0"/>
              </a:spcBef>
              <a:spcAft>
                <a:spcPts val="0"/>
              </a:spcAft>
              <a:buNone/>
            </a:pPr>
            <a:r>
              <a:rPr lang="en-US" sz="5900">
                <a:solidFill>
                  <a:srgbClr val="262626"/>
                </a:solidFill>
                <a:latin typeface="Merriweather"/>
                <a:ea typeface="Merriweather"/>
                <a:cs typeface="Merriweather"/>
                <a:sym typeface="Merriweather"/>
              </a:rPr>
              <a:t>Indonesian  Skincare  Brand</a:t>
            </a:r>
            <a:endParaRPr sz="5900">
              <a:latin typeface="Merriweather"/>
              <a:ea typeface="Merriweather"/>
              <a:cs typeface="Merriweather"/>
              <a:sym typeface="Merriweather"/>
            </a:endParaRPr>
          </a:p>
        </p:txBody>
      </p:sp>
      <p:sp>
        <p:nvSpPr>
          <p:cNvPr id="49" name="Google Shape;49;p1"/>
          <p:cNvSpPr txBox="1"/>
          <p:nvPr/>
        </p:nvSpPr>
        <p:spPr>
          <a:xfrm>
            <a:off x="4464051" y="4743746"/>
            <a:ext cx="4582200" cy="512700"/>
          </a:xfrm>
          <a:prstGeom prst="rect">
            <a:avLst/>
          </a:prstGeom>
          <a:noFill/>
          <a:ln>
            <a:noFill/>
          </a:ln>
        </p:spPr>
        <p:txBody>
          <a:bodyPr anchorCtr="0" anchor="t" bIns="0" lIns="0" spcFirstLastPara="1" rIns="0" wrap="square" tIns="11425">
            <a:spAutoFit/>
          </a:bodyPr>
          <a:lstStyle/>
          <a:p>
            <a:pPr indent="0" lvl="0" marL="12700" marR="5080" rtl="0" algn="l">
              <a:lnSpc>
                <a:spcPct val="101699"/>
              </a:lnSpc>
              <a:spcBef>
                <a:spcPts val="0"/>
              </a:spcBef>
              <a:spcAft>
                <a:spcPts val="0"/>
              </a:spcAft>
              <a:buNone/>
            </a:pPr>
            <a:r>
              <a:rPr lang="en-US" sz="1700">
                <a:solidFill>
                  <a:srgbClr val="262626"/>
                </a:solidFill>
                <a:latin typeface="Roboto"/>
                <a:ea typeface="Roboto"/>
                <a:cs typeface="Roboto"/>
                <a:sym typeface="Roboto"/>
              </a:rPr>
              <a:t>Get radiantly beautiful skin  the </a:t>
            </a:r>
            <a:r>
              <a:rPr i="1" lang="en-US" sz="1700">
                <a:solidFill>
                  <a:srgbClr val="262626"/>
                </a:solidFill>
                <a:latin typeface="Roboto"/>
                <a:ea typeface="Roboto"/>
                <a:cs typeface="Roboto"/>
                <a:sym typeface="Roboto"/>
              </a:rPr>
              <a:t>natural </a:t>
            </a:r>
            <a:r>
              <a:rPr lang="en-US" sz="1700">
                <a:solidFill>
                  <a:srgbClr val="262626"/>
                </a:solidFill>
                <a:latin typeface="Roboto"/>
                <a:ea typeface="Roboto"/>
                <a:cs typeface="Roboto"/>
                <a:sym typeface="Roboto"/>
              </a:rPr>
              <a:t>way.</a:t>
            </a:r>
            <a:endParaRPr sz="17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ga48191eb4a_0_1"/>
          <p:cNvPicPr preferRelativeResize="0"/>
          <p:nvPr/>
        </p:nvPicPr>
        <p:blipFill>
          <a:blip r:embed="rId3">
            <a:alphaModFix/>
          </a:blip>
          <a:stretch>
            <a:fillRect/>
          </a:stretch>
        </p:blipFill>
        <p:spPr>
          <a:xfrm>
            <a:off x="152400" y="152400"/>
            <a:ext cx="8839201" cy="53231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a4a9c84dc2_3_0"/>
          <p:cNvPicPr preferRelativeResize="0"/>
          <p:nvPr/>
        </p:nvPicPr>
        <p:blipFill>
          <a:blip r:embed="rId3">
            <a:alphaModFix/>
          </a:blip>
          <a:stretch>
            <a:fillRect/>
          </a:stretch>
        </p:blipFill>
        <p:spPr>
          <a:xfrm>
            <a:off x="1088375" y="720550"/>
            <a:ext cx="6967250" cy="427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8"/>
          <p:cNvGrpSpPr/>
          <p:nvPr/>
        </p:nvGrpSpPr>
        <p:grpSpPr>
          <a:xfrm>
            <a:off x="-328900" y="0"/>
            <a:ext cx="5350188" cy="5291139"/>
            <a:chOff x="-4250" y="0"/>
            <a:chExt cx="4852778" cy="6007879"/>
          </a:xfrm>
        </p:grpSpPr>
        <p:sp>
          <p:nvSpPr>
            <p:cNvPr id="136" name="Google Shape;136;p8"/>
            <p:cNvSpPr/>
            <p:nvPr/>
          </p:nvSpPr>
          <p:spPr>
            <a:xfrm>
              <a:off x="675228" y="481279"/>
              <a:ext cx="4173300" cy="5526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7" name="Google Shape;137;p8"/>
            <p:cNvSpPr/>
            <p:nvPr/>
          </p:nvSpPr>
          <p:spPr>
            <a:xfrm>
              <a:off x="-4250" y="0"/>
              <a:ext cx="1814239" cy="18726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38" name="Google Shape;138;p8"/>
          <p:cNvSpPr txBox="1"/>
          <p:nvPr>
            <p:ph type="title"/>
          </p:nvPr>
        </p:nvSpPr>
        <p:spPr>
          <a:xfrm>
            <a:off x="5563168" y="1865218"/>
            <a:ext cx="2952300" cy="1463700"/>
          </a:xfrm>
          <a:prstGeom prst="rect">
            <a:avLst/>
          </a:prstGeom>
          <a:noFill/>
          <a:ln>
            <a:noFill/>
          </a:ln>
        </p:spPr>
        <p:txBody>
          <a:bodyPr anchorCtr="0" anchor="t" bIns="0" lIns="0" spcFirstLastPara="1" rIns="0" wrap="square" tIns="41275">
            <a:spAutoFit/>
          </a:bodyPr>
          <a:lstStyle/>
          <a:p>
            <a:pPr indent="0" lvl="0" marL="12700" marR="5080" rtl="0" algn="l">
              <a:lnSpc>
                <a:spcPct val="118974"/>
              </a:lnSpc>
              <a:spcBef>
                <a:spcPts val="0"/>
              </a:spcBef>
              <a:spcAft>
                <a:spcPts val="0"/>
              </a:spcAft>
              <a:buNone/>
            </a:pPr>
            <a:r>
              <a:rPr lang="en-US" sz="3900">
                <a:solidFill>
                  <a:srgbClr val="262626"/>
                </a:solidFill>
                <a:latin typeface="Merriweather"/>
                <a:ea typeface="Merriweather"/>
                <a:cs typeface="Merriweather"/>
                <a:sym typeface="Merriweather"/>
              </a:rPr>
              <a:t>Brand  Tracking</a:t>
            </a:r>
            <a:endParaRPr sz="3900">
              <a:latin typeface="Merriweather"/>
              <a:ea typeface="Merriweather"/>
              <a:cs typeface="Merriweather"/>
              <a:sym typeface="Merriweather"/>
            </a:endParaRPr>
          </a:p>
          <a:p>
            <a:pPr indent="0" lvl="0" marL="12700" rtl="0" algn="l">
              <a:lnSpc>
                <a:spcPct val="100000"/>
              </a:lnSpc>
              <a:spcBef>
                <a:spcPts val="910"/>
              </a:spcBef>
              <a:spcAft>
                <a:spcPts val="0"/>
              </a:spcAft>
              <a:buNone/>
            </a:pPr>
            <a:r>
              <a:rPr i="1" lang="en-US" sz="1650">
                <a:solidFill>
                  <a:srgbClr val="262626"/>
                </a:solidFill>
                <a:latin typeface="Georgia"/>
                <a:ea typeface="Georgia"/>
                <a:cs typeface="Georgia"/>
                <a:sym typeface="Georgia"/>
              </a:rPr>
              <a:t>Biggest  brand  in Indonesia</a:t>
            </a:r>
            <a:endParaRPr sz="1650">
              <a:latin typeface="Georgia"/>
              <a:ea typeface="Georgia"/>
              <a:cs typeface="Georgia"/>
              <a:sym typeface="Georgia"/>
            </a:endParaRPr>
          </a:p>
        </p:txBody>
      </p:sp>
      <p:sp>
        <p:nvSpPr>
          <p:cNvPr id="139" name="Google Shape;139;p8"/>
          <p:cNvSpPr/>
          <p:nvPr/>
        </p:nvSpPr>
        <p:spPr>
          <a:xfrm>
            <a:off x="7601237" y="4047910"/>
            <a:ext cx="1541100" cy="1667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p:nvPr/>
        </p:nvSpPr>
        <p:spPr>
          <a:xfrm>
            <a:off x="7489029" y="4476746"/>
            <a:ext cx="1651800" cy="123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5" name="Google Shape;145;p9"/>
          <p:cNvSpPr txBox="1"/>
          <p:nvPr/>
        </p:nvSpPr>
        <p:spPr>
          <a:xfrm>
            <a:off x="762550" y="4989300"/>
            <a:ext cx="7667100" cy="725700"/>
          </a:xfrm>
          <a:prstGeom prst="rect">
            <a:avLst/>
          </a:prstGeom>
          <a:solidFill>
            <a:srgbClr val="E69138"/>
          </a:solid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50">
                <a:solidFill>
                  <a:schemeClr val="lt1"/>
                </a:solidFill>
                <a:latin typeface="Roboto"/>
                <a:ea typeface="Roboto"/>
                <a:cs typeface="Roboto"/>
                <a:sym typeface="Roboto"/>
              </a:rPr>
              <a:t>The most reviewed Merk brand on Female daily, </a:t>
            </a:r>
            <a:r>
              <a:rPr lang="en-US" sz="1500">
                <a:solidFill>
                  <a:schemeClr val="lt1"/>
                </a:solidFill>
                <a:latin typeface="Roboto"/>
                <a:ea typeface="Roboto"/>
                <a:cs typeface="Roboto"/>
                <a:sym typeface="Roboto"/>
              </a:rPr>
              <a:t>Merk Terpopuler Berdasarkan Rata-rata Rating adalah The Body Shop diikuti Wardah</a:t>
            </a:r>
            <a:endParaRPr sz="2000">
              <a:solidFill>
                <a:schemeClr val="lt1"/>
              </a:solidFill>
              <a:latin typeface="Roboto"/>
              <a:ea typeface="Roboto"/>
              <a:cs typeface="Roboto"/>
              <a:sym typeface="Roboto"/>
            </a:endParaRPr>
          </a:p>
        </p:txBody>
      </p:sp>
      <p:pic>
        <p:nvPicPr>
          <p:cNvPr id="146" name="Google Shape;146;p9"/>
          <p:cNvPicPr preferRelativeResize="0"/>
          <p:nvPr/>
        </p:nvPicPr>
        <p:blipFill>
          <a:blip r:embed="rId4">
            <a:alphaModFix/>
          </a:blip>
          <a:stretch>
            <a:fillRect/>
          </a:stretch>
        </p:blipFill>
        <p:spPr>
          <a:xfrm>
            <a:off x="-10825" y="0"/>
            <a:ext cx="9143999" cy="4929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ga4847df70e_1_0"/>
          <p:cNvPicPr preferRelativeResize="0"/>
          <p:nvPr/>
        </p:nvPicPr>
        <p:blipFill>
          <a:blip r:embed="rId3">
            <a:alphaModFix/>
          </a:blip>
          <a:stretch>
            <a:fillRect/>
          </a:stretch>
        </p:blipFill>
        <p:spPr>
          <a:xfrm>
            <a:off x="1914525" y="457800"/>
            <a:ext cx="5314950" cy="3914775"/>
          </a:xfrm>
          <a:prstGeom prst="rect">
            <a:avLst/>
          </a:prstGeom>
          <a:noFill/>
          <a:ln>
            <a:noFill/>
          </a:ln>
        </p:spPr>
      </p:pic>
      <p:sp>
        <p:nvSpPr>
          <p:cNvPr id="152" name="Google Shape;152;ga4847df70e_1_0"/>
          <p:cNvSpPr txBox="1"/>
          <p:nvPr/>
        </p:nvSpPr>
        <p:spPr>
          <a:xfrm>
            <a:off x="738450" y="4742175"/>
            <a:ext cx="7667100" cy="460800"/>
          </a:xfrm>
          <a:prstGeom prst="rect">
            <a:avLst/>
          </a:prstGeom>
          <a:solidFill>
            <a:srgbClr val="E69138"/>
          </a:solid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50">
                <a:solidFill>
                  <a:schemeClr val="lt1"/>
                </a:solidFill>
                <a:latin typeface="Roboto"/>
                <a:ea typeface="Roboto"/>
                <a:cs typeface="Roboto"/>
                <a:sym typeface="Roboto"/>
              </a:rPr>
              <a:t>Rating terendah diduduki Merk Larissa dengan Category Eye Treatment</a:t>
            </a:r>
            <a:endParaRPr sz="1650">
              <a:solidFill>
                <a:schemeClr val="lt1"/>
              </a:solidFill>
              <a:latin typeface="Roboto"/>
              <a:ea typeface="Roboto"/>
              <a:cs typeface="Roboto"/>
              <a:sym typeface="Roboto"/>
            </a:endParaRPr>
          </a:p>
          <a:p>
            <a:pPr indent="0" lvl="0" marL="0" rtl="0" algn="ctr">
              <a:lnSpc>
                <a:spcPct val="135714"/>
              </a:lnSpc>
              <a:spcBef>
                <a:spcPts val="0"/>
              </a:spcBef>
              <a:spcAft>
                <a:spcPts val="0"/>
              </a:spcAft>
              <a:buNone/>
            </a:pPr>
            <a:r>
              <a:t/>
            </a:r>
            <a:endParaRPr sz="1650">
              <a:solidFill>
                <a:srgbClr val="38761D"/>
              </a:solidFill>
              <a:latin typeface="Roboto"/>
              <a:ea typeface="Roboto"/>
              <a:cs typeface="Roboto"/>
              <a:sym typeface="Roboto"/>
            </a:endParaRPr>
          </a:p>
        </p:txBody>
      </p:sp>
      <p:sp>
        <p:nvSpPr>
          <p:cNvPr id="153" name="Google Shape;153;ga4847df70e_1_0"/>
          <p:cNvSpPr/>
          <p:nvPr/>
        </p:nvSpPr>
        <p:spPr>
          <a:xfrm rot="10800000">
            <a:off x="-3" y="12"/>
            <a:ext cx="1540800" cy="1667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ga4847df70e_1_11"/>
          <p:cNvPicPr preferRelativeResize="0"/>
          <p:nvPr/>
        </p:nvPicPr>
        <p:blipFill>
          <a:blip r:embed="rId3">
            <a:alphaModFix/>
          </a:blip>
          <a:stretch>
            <a:fillRect/>
          </a:stretch>
        </p:blipFill>
        <p:spPr>
          <a:xfrm>
            <a:off x="152400" y="152400"/>
            <a:ext cx="8839200" cy="3700341"/>
          </a:xfrm>
          <a:prstGeom prst="rect">
            <a:avLst/>
          </a:prstGeom>
          <a:noFill/>
          <a:ln>
            <a:noFill/>
          </a:ln>
        </p:spPr>
      </p:pic>
      <p:sp>
        <p:nvSpPr>
          <p:cNvPr id="159" name="Google Shape;159;ga4847df70e_1_11"/>
          <p:cNvSpPr/>
          <p:nvPr/>
        </p:nvSpPr>
        <p:spPr>
          <a:xfrm>
            <a:off x="7345198" y="3852748"/>
            <a:ext cx="1798800" cy="1945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 name="Google Shape;160;ga4847df70e_1_11"/>
          <p:cNvSpPr txBox="1"/>
          <p:nvPr/>
        </p:nvSpPr>
        <p:spPr>
          <a:xfrm>
            <a:off x="738450" y="4742175"/>
            <a:ext cx="7667100" cy="510300"/>
          </a:xfrm>
          <a:prstGeom prst="rect">
            <a:avLst/>
          </a:prstGeom>
          <a:solidFill>
            <a:srgbClr val="E69138"/>
          </a:solid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50">
                <a:solidFill>
                  <a:schemeClr val="lt1"/>
                </a:solidFill>
                <a:latin typeface="Roboto"/>
                <a:ea typeface="Roboto"/>
                <a:cs typeface="Roboto"/>
                <a:sym typeface="Roboto"/>
              </a:rPr>
              <a:t>Rating tertinggi diduduki Merk DHC dengan Category Brow &amp; Lash Treatment</a:t>
            </a:r>
            <a:endParaRPr sz="1650">
              <a:solidFill>
                <a:schemeClr val="lt1"/>
              </a:solidFill>
              <a:latin typeface="Roboto"/>
              <a:ea typeface="Roboto"/>
              <a:cs typeface="Roboto"/>
              <a:sym typeface="Roboto"/>
            </a:endParaRPr>
          </a:p>
          <a:p>
            <a:pPr indent="0" lvl="0" marL="0" rtl="0" algn="ctr">
              <a:lnSpc>
                <a:spcPct val="135714"/>
              </a:lnSpc>
              <a:spcBef>
                <a:spcPts val="0"/>
              </a:spcBef>
              <a:spcAft>
                <a:spcPts val="0"/>
              </a:spcAft>
              <a:buNone/>
            </a:pPr>
            <a:r>
              <a:t/>
            </a:r>
            <a:endParaRPr sz="1650">
              <a:solidFill>
                <a:srgbClr val="38761D"/>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ga48191eb4a_3_5"/>
          <p:cNvPicPr preferRelativeResize="0"/>
          <p:nvPr/>
        </p:nvPicPr>
        <p:blipFill>
          <a:blip r:embed="rId3">
            <a:alphaModFix/>
          </a:blip>
          <a:stretch>
            <a:fillRect/>
          </a:stretch>
        </p:blipFill>
        <p:spPr>
          <a:xfrm>
            <a:off x="206863" y="131300"/>
            <a:ext cx="8730275" cy="4485101"/>
          </a:xfrm>
          <a:prstGeom prst="rect">
            <a:avLst/>
          </a:prstGeom>
          <a:noFill/>
          <a:ln>
            <a:noFill/>
          </a:ln>
        </p:spPr>
      </p:pic>
      <p:sp>
        <p:nvSpPr>
          <p:cNvPr id="166" name="Google Shape;166;ga48191eb4a_3_5"/>
          <p:cNvSpPr txBox="1"/>
          <p:nvPr/>
        </p:nvSpPr>
        <p:spPr>
          <a:xfrm>
            <a:off x="758150" y="4960725"/>
            <a:ext cx="7766700" cy="647100"/>
          </a:xfrm>
          <a:prstGeom prst="rect">
            <a:avLst/>
          </a:prstGeom>
          <a:solidFill>
            <a:srgbClr val="E6913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Face Mist, </a:t>
            </a:r>
            <a:r>
              <a:rPr lang="en-US">
                <a:solidFill>
                  <a:srgbClr val="FFFFFF"/>
                </a:solidFill>
                <a:latin typeface="Roboto"/>
                <a:ea typeface="Roboto"/>
                <a:cs typeface="Roboto"/>
                <a:sym typeface="Roboto"/>
              </a:rPr>
              <a:t>Lotion &amp; Emulsion,</a:t>
            </a:r>
            <a:r>
              <a:rPr lang="en-US">
                <a:solidFill>
                  <a:srgbClr val="FFFFFF"/>
                </a:solidFill>
                <a:latin typeface="Roboto"/>
                <a:ea typeface="Roboto"/>
                <a:cs typeface="Roboto"/>
                <a:sym typeface="Roboto"/>
              </a:rPr>
              <a:t> </a:t>
            </a:r>
            <a:r>
              <a:rPr lang="en-US">
                <a:solidFill>
                  <a:srgbClr val="FFFFFF"/>
                </a:solidFill>
                <a:latin typeface="Roboto"/>
                <a:ea typeface="Roboto"/>
                <a:cs typeface="Roboto"/>
                <a:sym typeface="Roboto"/>
              </a:rPr>
              <a:t>Peeling and </a:t>
            </a:r>
            <a:r>
              <a:rPr lang="en-US">
                <a:solidFill>
                  <a:srgbClr val="FFFFFF"/>
                </a:solidFill>
                <a:latin typeface="Roboto"/>
                <a:ea typeface="Roboto"/>
                <a:cs typeface="Roboto"/>
                <a:sym typeface="Roboto"/>
              </a:rPr>
              <a:t>Oil </a:t>
            </a:r>
            <a:r>
              <a:rPr lang="en-US">
                <a:solidFill>
                  <a:srgbClr val="FFFFFF"/>
                </a:solidFill>
                <a:latin typeface="Roboto"/>
                <a:ea typeface="Roboto"/>
                <a:cs typeface="Roboto"/>
                <a:sym typeface="Roboto"/>
              </a:rPr>
              <a:t>adalah kategori Skincare yang banyak diproduksi/ beredar &gt; 40 dan Brow and Lash Treatment adalah Category Skincare yang sedikit &lt; 30</a:t>
            </a:r>
            <a:endParaRPr sz="1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a48191eb4a_0_7"/>
          <p:cNvSpPr/>
          <p:nvPr/>
        </p:nvSpPr>
        <p:spPr>
          <a:xfrm>
            <a:off x="0" y="0"/>
            <a:ext cx="9199200" cy="5715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ga48191eb4a_0_7"/>
          <p:cNvPicPr preferRelativeResize="0"/>
          <p:nvPr/>
        </p:nvPicPr>
        <p:blipFill>
          <a:blip r:embed="rId4">
            <a:alphaModFix/>
          </a:blip>
          <a:stretch>
            <a:fillRect/>
          </a:stretch>
        </p:blipFill>
        <p:spPr>
          <a:xfrm>
            <a:off x="627283" y="1894431"/>
            <a:ext cx="7889432" cy="2991032"/>
          </a:xfrm>
          <a:prstGeom prst="rect">
            <a:avLst/>
          </a:prstGeom>
          <a:noFill/>
          <a:ln>
            <a:noFill/>
          </a:ln>
        </p:spPr>
      </p:pic>
      <p:pic>
        <p:nvPicPr>
          <p:cNvPr id="173" name="Google Shape;173;ga48191eb4a_0_7"/>
          <p:cNvPicPr preferRelativeResize="0"/>
          <p:nvPr/>
        </p:nvPicPr>
        <p:blipFill>
          <a:blip r:embed="rId5">
            <a:alphaModFix/>
          </a:blip>
          <a:stretch>
            <a:fillRect/>
          </a:stretch>
        </p:blipFill>
        <p:spPr>
          <a:xfrm>
            <a:off x="1051058" y="438452"/>
            <a:ext cx="4953001" cy="1455965"/>
          </a:xfrm>
          <a:prstGeom prst="rect">
            <a:avLst/>
          </a:prstGeom>
          <a:noFill/>
          <a:ln>
            <a:noFill/>
          </a:ln>
        </p:spPr>
      </p:pic>
      <p:sp>
        <p:nvSpPr>
          <p:cNvPr id="174" name="Google Shape;174;ga48191eb4a_0_7"/>
          <p:cNvSpPr/>
          <p:nvPr/>
        </p:nvSpPr>
        <p:spPr>
          <a:xfrm>
            <a:off x="6224525" y="83900"/>
            <a:ext cx="2837100" cy="13209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Roboto"/>
                <a:ea typeface="Roboto"/>
                <a:cs typeface="Roboto"/>
                <a:sym typeface="Roboto"/>
              </a:rPr>
              <a:t>Rata - rata rating review mencapai angka 4 </a:t>
            </a:r>
            <a:endParaRPr sz="2400">
              <a:solidFill>
                <a:srgbClr val="FFFFFF"/>
              </a:solidFill>
              <a:latin typeface="Roboto"/>
              <a:ea typeface="Roboto"/>
              <a:cs typeface="Roboto"/>
              <a:sym typeface="Roboto"/>
            </a:endParaRPr>
          </a:p>
        </p:txBody>
      </p:sp>
      <p:sp>
        <p:nvSpPr>
          <p:cNvPr id="175" name="Google Shape;175;ga48191eb4a_0_7"/>
          <p:cNvSpPr/>
          <p:nvPr/>
        </p:nvSpPr>
        <p:spPr>
          <a:xfrm>
            <a:off x="7193275" y="4259024"/>
            <a:ext cx="2040300" cy="1455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p:nvPr/>
        </p:nvSpPr>
        <p:spPr>
          <a:xfrm>
            <a:off x="5888663" y="178633"/>
            <a:ext cx="3251100" cy="3539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1" name="Google Shape;181;p11"/>
          <p:cNvSpPr/>
          <p:nvPr/>
        </p:nvSpPr>
        <p:spPr>
          <a:xfrm>
            <a:off x="5888663" y="3770666"/>
            <a:ext cx="3251100" cy="1769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2" name="Google Shape;182;p11"/>
          <p:cNvSpPr txBox="1"/>
          <p:nvPr/>
        </p:nvSpPr>
        <p:spPr>
          <a:xfrm>
            <a:off x="1904547" y="1402630"/>
            <a:ext cx="3450600" cy="93810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3850">
                <a:solidFill>
                  <a:srgbClr val="262626"/>
                </a:solidFill>
                <a:latin typeface="Merriweather"/>
                <a:ea typeface="Merriweather"/>
                <a:cs typeface="Merriweather"/>
                <a:sym typeface="Merriweather"/>
              </a:rPr>
              <a:t>Conclusion</a:t>
            </a:r>
            <a:endParaRPr sz="3850">
              <a:latin typeface="Merriweather"/>
              <a:ea typeface="Merriweather"/>
              <a:cs typeface="Merriweather"/>
              <a:sym typeface="Merriweather"/>
            </a:endParaRPr>
          </a:p>
        </p:txBody>
      </p:sp>
      <p:sp>
        <p:nvSpPr>
          <p:cNvPr id="183" name="Google Shape;183;p11"/>
          <p:cNvSpPr txBox="1"/>
          <p:nvPr/>
        </p:nvSpPr>
        <p:spPr>
          <a:xfrm>
            <a:off x="1647501" y="3096211"/>
            <a:ext cx="3450600" cy="422400"/>
          </a:xfrm>
          <a:prstGeom prst="rect">
            <a:avLst/>
          </a:prstGeom>
          <a:noFill/>
          <a:ln>
            <a:noFill/>
          </a:ln>
        </p:spPr>
        <p:txBody>
          <a:bodyPr anchorCtr="0" anchor="t" bIns="0" lIns="0" spcFirstLastPara="1" rIns="0" wrap="square" tIns="12050">
            <a:spAutoFit/>
          </a:bodyPr>
          <a:lstStyle/>
          <a:p>
            <a:pPr indent="0" lvl="0" marL="12700" marR="5080" rtl="0" algn="l">
              <a:lnSpc>
                <a:spcPct val="100699"/>
              </a:lnSpc>
              <a:spcBef>
                <a:spcPts val="0"/>
              </a:spcBef>
              <a:spcAft>
                <a:spcPts val="0"/>
              </a:spcAft>
              <a:buNone/>
            </a:pPr>
            <a:r>
              <a:rPr i="1" lang="en-US" sz="1650">
                <a:solidFill>
                  <a:srgbClr val="262626"/>
                </a:solidFill>
                <a:latin typeface="Georgia"/>
                <a:ea typeface="Georgia"/>
                <a:cs typeface="Georgia"/>
                <a:sym typeface="Georgia"/>
              </a:rPr>
              <a:t>Exfoliating face mask that exfoliate your inner peace</a:t>
            </a:r>
            <a:endParaRPr sz="1650">
              <a:latin typeface="Georgia"/>
              <a:ea typeface="Georgia"/>
              <a:cs typeface="Georgia"/>
              <a:sym typeface="Georgia"/>
            </a:endParaRPr>
          </a:p>
        </p:txBody>
      </p:sp>
      <p:sp>
        <p:nvSpPr>
          <p:cNvPr id="184" name="Google Shape;184;p11"/>
          <p:cNvSpPr/>
          <p:nvPr/>
        </p:nvSpPr>
        <p:spPr>
          <a:xfrm>
            <a:off x="7099475" y="4154574"/>
            <a:ext cx="2040300" cy="1455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5" name="Google Shape;185;p11"/>
          <p:cNvSpPr/>
          <p:nvPr/>
        </p:nvSpPr>
        <p:spPr>
          <a:xfrm>
            <a:off x="-984300" y="1234600"/>
            <a:ext cx="2730000" cy="4375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6" name="Google Shape;186;p11"/>
          <p:cNvSpPr/>
          <p:nvPr/>
        </p:nvSpPr>
        <p:spPr>
          <a:xfrm rot="10800000">
            <a:off x="7598972" y="12"/>
            <a:ext cx="1540800" cy="166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3"/>
          <p:cNvSpPr txBox="1"/>
          <p:nvPr/>
        </p:nvSpPr>
        <p:spPr>
          <a:xfrm>
            <a:off x="1221750" y="2767750"/>
            <a:ext cx="7388100" cy="31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US" sz="1500">
                <a:latin typeface="Roboto"/>
                <a:ea typeface="Roboto"/>
                <a:cs typeface="Roboto"/>
                <a:sym typeface="Roboto"/>
              </a:rPr>
              <a:t>The most reviewed category is Facial Wash with total 45,808 reviewers and the least reviewed category is Brow &amp; Lash Treatment with 1,142 reviewers.</a:t>
            </a:r>
            <a:endParaRPr sz="1500">
              <a:latin typeface="Roboto"/>
              <a:ea typeface="Roboto"/>
              <a:cs typeface="Roboto"/>
              <a:sym typeface="Roboto"/>
            </a:endParaRPr>
          </a:p>
          <a:p>
            <a:pPr indent="0" lvl="0" marL="91440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US" sz="1500">
                <a:latin typeface="Roboto"/>
                <a:ea typeface="Roboto"/>
                <a:cs typeface="Roboto"/>
                <a:sym typeface="Roboto"/>
              </a:rPr>
              <a:t>The Most Popular Brand with Category Based on Average Rating is The Body Shop followed by Wardah</a:t>
            </a:r>
            <a:endParaRPr sz="1500">
              <a:latin typeface="Roboto"/>
              <a:ea typeface="Roboto"/>
              <a:cs typeface="Roboto"/>
              <a:sym typeface="Roboto"/>
            </a:endParaRPr>
          </a:p>
          <a:p>
            <a:pPr indent="0" lvl="0" marL="91440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US" sz="1500">
                <a:latin typeface="Roboto"/>
                <a:ea typeface="Roboto"/>
                <a:cs typeface="Roboto"/>
                <a:sym typeface="Roboto"/>
              </a:rPr>
              <a:t>Face Mist, Lotion &amp; Emulsion, Peeling and Oil are categories of Skincare that are widely produced / circulated and Brow and Lash Treatment is a category of Skincare that has few brand</a:t>
            </a:r>
            <a:endParaRPr sz="1500">
              <a:latin typeface="Roboto"/>
              <a:ea typeface="Roboto"/>
              <a:cs typeface="Roboto"/>
              <a:sym typeface="Roboto"/>
            </a:endParaRPr>
          </a:p>
        </p:txBody>
      </p:sp>
      <p:pic>
        <p:nvPicPr>
          <p:cNvPr id="192" name="Google Shape;192;p13"/>
          <p:cNvPicPr preferRelativeResize="0"/>
          <p:nvPr/>
        </p:nvPicPr>
        <p:blipFill>
          <a:blip r:embed="rId3">
            <a:alphaModFix amt="76000"/>
          </a:blip>
          <a:stretch>
            <a:fillRect/>
          </a:stretch>
        </p:blipFill>
        <p:spPr>
          <a:xfrm>
            <a:off x="2342700" y="0"/>
            <a:ext cx="4954000" cy="2767749"/>
          </a:xfrm>
          <a:prstGeom prst="rect">
            <a:avLst/>
          </a:prstGeom>
          <a:noFill/>
          <a:ln>
            <a:noFill/>
          </a:ln>
        </p:spPr>
      </p:pic>
      <p:sp>
        <p:nvSpPr>
          <p:cNvPr id="193" name="Google Shape;193;p13"/>
          <p:cNvSpPr/>
          <p:nvPr/>
        </p:nvSpPr>
        <p:spPr>
          <a:xfrm>
            <a:off x="-1029075" y="2682000"/>
            <a:ext cx="2355300" cy="303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2"/>
          <p:cNvSpPr txBox="1"/>
          <p:nvPr/>
        </p:nvSpPr>
        <p:spPr>
          <a:xfrm>
            <a:off x="672833" y="689563"/>
            <a:ext cx="2220900" cy="2214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i="1" lang="en-US" sz="1650">
                <a:solidFill>
                  <a:srgbClr val="262626"/>
                </a:solidFill>
                <a:latin typeface="Georgia"/>
                <a:ea typeface="Georgia"/>
                <a:cs typeface="Georgia"/>
                <a:sym typeface="Georgia"/>
              </a:rPr>
              <a:t>A Lifetime Investment</a:t>
            </a:r>
            <a:endParaRPr sz="1650">
              <a:latin typeface="Georgia"/>
              <a:ea typeface="Georgia"/>
              <a:cs typeface="Georgia"/>
              <a:sym typeface="Georgia"/>
            </a:endParaRPr>
          </a:p>
        </p:txBody>
      </p:sp>
      <p:sp>
        <p:nvSpPr>
          <p:cNvPr id="55" name="Google Shape;55;p2"/>
          <p:cNvSpPr/>
          <p:nvPr/>
        </p:nvSpPr>
        <p:spPr>
          <a:xfrm>
            <a:off x="1098533" y="4446088"/>
            <a:ext cx="901689" cy="14134"/>
          </a:xfrm>
          <a:custGeom>
            <a:rect b="b" l="l" r="r" t="t"/>
            <a:pathLst>
              <a:path extrusionOk="0" h="17779" w="888364">
                <a:moveTo>
                  <a:pt x="888009" y="17584"/>
                </a:moveTo>
                <a:lnTo>
                  <a:pt x="0" y="17584"/>
                </a:lnTo>
                <a:lnTo>
                  <a:pt x="0" y="0"/>
                </a:lnTo>
                <a:lnTo>
                  <a:pt x="888009" y="0"/>
                </a:lnTo>
                <a:lnTo>
                  <a:pt x="888009" y="17584"/>
                </a:lnTo>
                <a:close/>
              </a:path>
            </a:pathLst>
          </a:custGeom>
          <a:solidFill>
            <a:srgbClr val="D5BE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 name="Google Shape;56;p2"/>
          <p:cNvSpPr txBox="1"/>
          <p:nvPr/>
        </p:nvSpPr>
        <p:spPr>
          <a:xfrm>
            <a:off x="446864" y="1259587"/>
            <a:ext cx="4601400" cy="2369100"/>
          </a:xfrm>
          <a:prstGeom prst="rect">
            <a:avLst/>
          </a:prstGeom>
          <a:noFill/>
          <a:ln>
            <a:noFill/>
          </a:ln>
        </p:spPr>
        <p:txBody>
          <a:bodyPr anchorCtr="0" anchor="t" bIns="0" lIns="0" spcFirstLastPara="1" rIns="0" wrap="square" tIns="41275">
            <a:spAutoFit/>
          </a:bodyPr>
          <a:lstStyle/>
          <a:p>
            <a:pPr indent="0" lvl="0" marL="12700" marR="5080" rtl="0" algn="ctr">
              <a:lnSpc>
                <a:spcPct val="118974"/>
              </a:lnSpc>
              <a:spcBef>
                <a:spcPts val="0"/>
              </a:spcBef>
              <a:spcAft>
                <a:spcPts val="0"/>
              </a:spcAft>
              <a:buNone/>
            </a:pPr>
            <a:r>
              <a:rPr lang="en-US" sz="3800">
                <a:solidFill>
                  <a:srgbClr val="262626"/>
                </a:solidFill>
                <a:latin typeface="Merriweather"/>
                <a:ea typeface="Merriweather"/>
                <a:cs typeface="Merriweather"/>
                <a:sym typeface="Merriweather"/>
              </a:rPr>
              <a:t>Invest in your  skin</a:t>
            </a:r>
            <a:r>
              <a:rPr lang="en-US" sz="3750">
                <a:solidFill>
                  <a:srgbClr val="262626"/>
                </a:solidFill>
                <a:latin typeface="Merriweather"/>
                <a:ea typeface="Merriweather"/>
                <a:cs typeface="Merriweather"/>
                <a:sym typeface="Merriweather"/>
              </a:rPr>
              <a:t>. </a:t>
            </a:r>
            <a:r>
              <a:rPr lang="en-US" sz="3800">
                <a:solidFill>
                  <a:srgbClr val="262626"/>
                </a:solidFill>
                <a:latin typeface="Merriweather"/>
                <a:ea typeface="Merriweather"/>
                <a:cs typeface="Merriweather"/>
                <a:sym typeface="Merriweather"/>
              </a:rPr>
              <a:t>It is going  to represent  you for a very  long time</a:t>
            </a:r>
            <a:r>
              <a:rPr lang="en-US" sz="3750">
                <a:solidFill>
                  <a:srgbClr val="262626"/>
                </a:solidFill>
                <a:latin typeface="Roboto"/>
                <a:ea typeface="Roboto"/>
                <a:cs typeface="Roboto"/>
                <a:sym typeface="Roboto"/>
              </a:rPr>
              <a:t>.</a:t>
            </a:r>
            <a:endParaRPr sz="3750">
              <a:latin typeface="Roboto"/>
              <a:ea typeface="Roboto"/>
              <a:cs typeface="Roboto"/>
              <a:sym typeface="Roboto"/>
            </a:endParaRPr>
          </a:p>
        </p:txBody>
      </p:sp>
      <p:sp>
        <p:nvSpPr>
          <p:cNvPr id="57" name="Google Shape;57;p2"/>
          <p:cNvSpPr txBox="1"/>
          <p:nvPr/>
        </p:nvSpPr>
        <p:spPr>
          <a:xfrm>
            <a:off x="2124022" y="4342790"/>
            <a:ext cx="1247100" cy="19890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lang="en-US" sz="1450">
                <a:solidFill>
                  <a:srgbClr val="262626"/>
                </a:solidFill>
                <a:latin typeface="Georgia"/>
                <a:ea typeface="Georgia"/>
                <a:cs typeface="Georgia"/>
                <a:sym typeface="Georgia"/>
              </a:rPr>
              <a:t>Linden Tyler</a:t>
            </a:r>
            <a:endParaRPr sz="1450">
              <a:latin typeface="Georgia"/>
              <a:ea typeface="Georgia"/>
              <a:cs typeface="Georgia"/>
              <a:sym typeface="Georgia"/>
            </a:endParaRPr>
          </a:p>
        </p:txBody>
      </p:sp>
      <p:sp>
        <p:nvSpPr>
          <p:cNvPr id="58" name="Google Shape;58;p2"/>
          <p:cNvSpPr/>
          <p:nvPr/>
        </p:nvSpPr>
        <p:spPr>
          <a:xfrm>
            <a:off x="5209815" y="1"/>
            <a:ext cx="3934200" cy="571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a4a9c84dc2_2_0"/>
          <p:cNvSpPr txBox="1"/>
          <p:nvPr/>
        </p:nvSpPr>
        <p:spPr>
          <a:xfrm>
            <a:off x="766450" y="313375"/>
            <a:ext cx="4665000" cy="2700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Roboto"/>
              <a:buChar char="●"/>
            </a:pPr>
            <a:r>
              <a:rPr lang="en-US" sz="1500">
                <a:solidFill>
                  <a:schemeClr val="dk1"/>
                </a:solidFill>
                <a:latin typeface="Roboto"/>
                <a:ea typeface="Roboto"/>
                <a:cs typeface="Roboto"/>
                <a:sym typeface="Roboto"/>
              </a:rPr>
              <a:t>Brand with many reviewer with high rating was</a:t>
            </a:r>
            <a:endParaRPr sz="15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1.  Envygreen in Acne treatment </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2.  Envygreen in Cream &amp; lotion</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3.  Kiehl’s in Daycream</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4.  Pond’s di Eye Treatment</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5.  Viva di Facemist</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6.  Nivea &amp; The ordinary in face oil </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7.  SK II Facial wash</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8.  Laneige Lotion &amp; emulsion</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9.  Safi Make up remover</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US" sz="1300">
                <a:solidFill>
                  <a:schemeClr val="dk1"/>
                </a:solidFill>
                <a:latin typeface="Roboto"/>
                <a:ea typeface="Roboto"/>
                <a:cs typeface="Roboto"/>
                <a:sym typeface="Roboto"/>
              </a:rPr>
              <a:t>10. Wardah &amp; SK II Sheet mask</a:t>
            </a:r>
            <a:endParaRPr sz="1300">
              <a:solidFill>
                <a:schemeClr val="dk1"/>
              </a:solidFill>
              <a:latin typeface="Roboto"/>
              <a:ea typeface="Roboto"/>
              <a:cs typeface="Roboto"/>
              <a:sym typeface="Roboto"/>
            </a:endParaRPr>
          </a:p>
          <a:p>
            <a:pPr indent="0" lvl="0" marL="45720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US"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p:txBody>
      </p:sp>
      <p:pic>
        <p:nvPicPr>
          <p:cNvPr id="199" name="Google Shape;199;ga4a9c84dc2_2_0"/>
          <p:cNvPicPr preferRelativeResize="0"/>
          <p:nvPr/>
        </p:nvPicPr>
        <p:blipFill>
          <a:blip r:embed="rId3">
            <a:alphaModFix amt="85000"/>
          </a:blip>
          <a:stretch>
            <a:fillRect/>
          </a:stretch>
        </p:blipFill>
        <p:spPr>
          <a:xfrm>
            <a:off x="5942700" y="253725"/>
            <a:ext cx="3025225" cy="2820200"/>
          </a:xfrm>
          <a:prstGeom prst="rect">
            <a:avLst/>
          </a:prstGeom>
          <a:noFill/>
          <a:ln>
            <a:noFill/>
          </a:ln>
        </p:spPr>
      </p:pic>
      <p:sp>
        <p:nvSpPr>
          <p:cNvPr id="200" name="Google Shape;200;ga4a9c84dc2_2_0"/>
          <p:cNvSpPr/>
          <p:nvPr/>
        </p:nvSpPr>
        <p:spPr>
          <a:xfrm rot="10800000">
            <a:off x="0" y="1"/>
            <a:ext cx="1257300" cy="1566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1" name="Google Shape;201;ga4a9c84dc2_2_0"/>
          <p:cNvSpPr txBox="1"/>
          <p:nvPr/>
        </p:nvSpPr>
        <p:spPr>
          <a:xfrm>
            <a:off x="4596025" y="3327550"/>
            <a:ext cx="4371900" cy="22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11. Viva cosmetics Night cream</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12. Envygreen Nosepack</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13. Kiehl’s Oil</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14. Envygreen Peeling</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15. Kiehl’s &amp; Safi Scrub &amp; exfoilator</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16. Laneige, cosrx, L’oreal paris Serum &amp; essence </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17. Innisfree, emina skin &amp; smoothing treatment</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18. Emina &amp; laneige Sleeping mask</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19. Envygreen Sun protection</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20. Kiehl’s Toner</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300">
                <a:solidFill>
                  <a:schemeClr val="dk1"/>
                </a:solidFill>
                <a:latin typeface="Roboto"/>
                <a:ea typeface="Roboto"/>
                <a:cs typeface="Roboto"/>
                <a:sym typeface="Roboto"/>
              </a:rPr>
              <a:t>	21. The body shop, Laneige Wash off</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Arial Black"/>
              <a:ea typeface="Arial Black"/>
              <a:cs typeface="Arial Black"/>
              <a:sym typeface="Arial Black"/>
            </a:endParaRPr>
          </a:p>
        </p:txBody>
      </p:sp>
      <p:pic>
        <p:nvPicPr>
          <p:cNvPr id="202" name="Google Shape;202;ga4a9c84dc2_2_0"/>
          <p:cNvPicPr preferRelativeResize="0"/>
          <p:nvPr/>
        </p:nvPicPr>
        <p:blipFill>
          <a:blip r:embed="rId5">
            <a:alphaModFix amt="76000"/>
          </a:blip>
          <a:stretch>
            <a:fillRect/>
          </a:stretch>
        </p:blipFill>
        <p:spPr>
          <a:xfrm>
            <a:off x="153950" y="3014275"/>
            <a:ext cx="4248100" cy="2596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6" name="Shape 206"/>
        <p:cNvGrpSpPr/>
        <p:nvPr/>
      </p:nvGrpSpPr>
      <p:grpSpPr>
        <a:xfrm>
          <a:off x="0" y="0"/>
          <a:ext cx="0" cy="0"/>
          <a:chOff x="0" y="0"/>
          <a:chExt cx="0" cy="0"/>
        </a:xfrm>
      </p:grpSpPr>
      <p:sp>
        <p:nvSpPr>
          <p:cNvPr id="207" name="Google Shape;207;p10"/>
          <p:cNvSpPr txBox="1"/>
          <p:nvPr/>
        </p:nvSpPr>
        <p:spPr>
          <a:xfrm>
            <a:off x="3039300" y="325250"/>
            <a:ext cx="51915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Roboto"/>
              <a:ea typeface="Roboto"/>
              <a:cs typeface="Roboto"/>
              <a:sym typeface="Roboto"/>
            </a:endParaRPr>
          </a:p>
        </p:txBody>
      </p:sp>
      <p:sp>
        <p:nvSpPr>
          <p:cNvPr id="208" name="Google Shape;208;p10"/>
          <p:cNvSpPr/>
          <p:nvPr/>
        </p:nvSpPr>
        <p:spPr>
          <a:xfrm>
            <a:off x="1771000" y="404100"/>
            <a:ext cx="5852700" cy="6336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FFFFFF"/>
                </a:solidFill>
                <a:latin typeface="Roboto"/>
                <a:ea typeface="Roboto"/>
                <a:cs typeface="Roboto"/>
                <a:sym typeface="Roboto"/>
              </a:rPr>
              <a:t>Brand dengan review rata rata overall rating</a:t>
            </a:r>
            <a:endParaRPr sz="1700">
              <a:solidFill>
                <a:srgbClr val="FFFFFF"/>
              </a:solidFill>
              <a:latin typeface="Roboto"/>
              <a:ea typeface="Roboto"/>
              <a:cs typeface="Roboto"/>
              <a:sym typeface="Roboto"/>
            </a:endParaRPr>
          </a:p>
          <a:p>
            <a:pPr indent="0" lvl="0" marL="0" rtl="0" algn="ctr">
              <a:spcBef>
                <a:spcPts val="0"/>
              </a:spcBef>
              <a:spcAft>
                <a:spcPts val="0"/>
              </a:spcAft>
              <a:buNone/>
            </a:pPr>
            <a:r>
              <a:rPr lang="en-US" sz="1700">
                <a:solidFill>
                  <a:srgbClr val="FFFFFF"/>
                </a:solidFill>
                <a:latin typeface="Roboto"/>
                <a:ea typeface="Roboto"/>
                <a:cs typeface="Roboto"/>
                <a:sym typeface="Roboto"/>
              </a:rPr>
              <a:t> tertinggi</a:t>
            </a:r>
            <a:endParaRPr sz="1700">
              <a:solidFill>
                <a:srgbClr val="FFFFFF"/>
              </a:solidFill>
              <a:latin typeface="Roboto"/>
              <a:ea typeface="Roboto"/>
              <a:cs typeface="Roboto"/>
              <a:sym typeface="Roboto"/>
            </a:endParaRPr>
          </a:p>
        </p:txBody>
      </p:sp>
      <p:sp>
        <p:nvSpPr>
          <p:cNvPr id="209" name="Google Shape;209;p10"/>
          <p:cNvSpPr/>
          <p:nvPr/>
        </p:nvSpPr>
        <p:spPr>
          <a:xfrm>
            <a:off x="2757741" y="1378560"/>
            <a:ext cx="3879300" cy="3879300"/>
          </a:xfrm>
          <a:prstGeom prst="ellipse">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0"/>
          <p:cNvGrpSpPr/>
          <p:nvPr/>
        </p:nvGrpSpPr>
        <p:grpSpPr>
          <a:xfrm>
            <a:off x="3614360" y="1169690"/>
            <a:ext cx="2166000" cy="2166000"/>
            <a:chOff x="3614360" y="410488"/>
            <a:chExt cx="2166000" cy="2166000"/>
          </a:xfrm>
        </p:grpSpPr>
        <p:sp>
          <p:nvSpPr>
            <p:cNvPr id="211" name="Google Shape;211;p10"/>
            <p:cNvSpPr/>
            <p:nvPr/>
          </p:nvSpPr>
          <p:spPr>
            <a:xfrm>
              <a:off x="3614360" y="410488"/>
              <a:ext cx="2166000" cy="21660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txBox="1"/>
            <p:nvPr/>
          </p:nvSpPr>
          <p:spPr>
            <a:xfrm>
              <a:off x="3768025" y="769898"/>
              <a:ext cx="1859100" cy="111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PONDS</a:t>
              </a:r>
              <a:endParaRPr sz="1600">
                <a:solidFill>
                  <a:srgbClr val="FFFFFF"/>
                </a:solidFill>
                <a:latin typeface="Roboto"/>
                <a:ea typeface="Roboto"/>
                <a:cs typeface="Roboto"/>
                <a:sym typeface="Roboto"/>
              </a:endParaRPr>
            </a:p>
            <a:p>
              <a:pPr indent="0" lvl="0" marL="0" rtl="0" algn="ctr">
                <a:spcBef>
                  <a:spcPts val="0"/>
                </a:spcBef>
                <a:spcAft>
                  <a:spcPts val="0"/>
                </a:spcAft>
                <a:buNone/>
              </a:pPr>
              <a:r>
                <a:rPr lang="en-US" sz="1600">
                  <a:solidFill>
                    <a:srgbClr val="FFFFFF"/>
                  </a:solidFill>
                  <a:latin typeface="Roboto"/>
                  <a:ea typeface="Roboto"/>
                  <a:cs typeface="Roboto"/>
                  <a:sym typeface="Roboto"/>
                </a:rPr>
                <a:t>EYE TREATMENT</a:t>
              </a:r>
              <a:r>
                <a:rPr lang="en-US" sz="1300">
                  <a:solidFill>
                    <a:srgbClr val="FFFFFF"/>
                  </a:solidFill>
                  <a:latin typeface="Roboto"/>
                  <a:ea typeface="Roboto"/>
                  <a:cs typeface="Roboto"/>
                  <a:sym typeface="Roboto"/>
                </a:rPr>
                <a:t> </a:t>
              </a:r>
              <a:endParaRPr sz="13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grpSp>
      <p:grpSp>
        <p:nvGrpSpPr>
          <p:cNvPr id="213" name="Google Shape;213;p10"/>
          <p:cNvGrpSpPr/>
          <p:nvPr/>
        </p:nvGrpSpPr>
        <p:grpSpPr>
          <a:xfrm>
            <a:off x="2262391" y="2545584"/>
            <a:ext cx="2166000" cy="2166000"/>
            <a:chOff x="2519466" y="1493908"/>
            <a:chExt cx="2166000" cy="2166000"/>
          </a:xfrm>
        </p:grpSpPr>
        <p:sp>
          <p:nvSpPr>
            <p:cNvPr id="214" name="Google Shape;214;p10"/>
            <p:cNvSpPr/>
            <p:nvPr/>
          </p:nvSpPr>
          <p:spPr>
            <a:xfrm>
              <a:off x="2519466" y="1493908"/>
              <a:ext cx="2166000" cy="2166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txBox="1"/>
            <p:nvPr/>
          </p:nvSpPr>
          <p:spPr>
            <a:xfrm>
              <a:off x="2601163" y="22321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rgbClr val="FFFFFF"/>
                  </a:solidFill>
                  <a:latin typeface="Roboto"/>
                  <a:ea typeface="Roboto"/>
                  <a:cs typeface="Roboto"/>
                  <a:sym typeface="Roboto"/>
                </a:rPr>
                <a:t>KIEHLS</a:t>
              </a:r>
              <a:endParaRPr sz="2100">
                <a:solidFill>
                  <a:srgbClr val="FFFFFF"/>
                </a:solidFill>
                <a:latin typeface="Roboto"/>
                <a:ea typeface="Roboto"/>
                <a:cs typeface="Roboto"/>
                <a:sym typeface="Roboto"/>
              </a:endParaRPr>
            </a:p>
            <a:p>
              <a:pPr indent="0" lvl="0" marL="0" rtl="0" algn="ctr">
                <a:spcBef>
                  <a:spcPts val="0"/>
                </a:spcBef>
                <a:spcAft>
                  <a:spcPts val="0"/>
                </a:spcAft>
                <a:buNone/>
              </a:pPr>
              <a:r>
                <a:rPr lang="en-US" sz="2100">
                  <a:solidFill>
                    <a:srgbClr val="FFFFFF"/>
                  </a:solidFill>
                  <a:latin typeface="Roboto"/>
                  <a:ea typeface="Roboto"/>
                  <a:cs typeface="Roboto"/>
                  <a:sym typeface="Roboto"/>
                </a:rPr>
                <a:t>OIL</a:t>
              </a:r>
              <a:endParaRPr sz="2100">
                <a:solidFill>
                  <a:srgbClr val="FFFFFF"/>
                </a:solidFill>
                <a:latin typeface="Roboto"/>
                <a:ea typeface="Roboto"/>
                <a:cs typeface="Roboto"/>
                <a:sym typeface="Roboto"/>
              </a:endParaRPr>
            </a:p>
          </p:txBody>
        </p:sp>
      </p:grpSp>
      <p:grpSp>
        <p:nvGrpSpPr>
          <p:cNvPr id="216" name="Google Shape;216;p10"/>
          <p:cNvGrpSpPr/>
          <p:nvPr/>
        </p:nvGrpSpPr>
        <p:grpSpPr>
          <a:xfrm>
            <a:off x="3614356" y="3402310"/>
            <a:ext cx="2166000" cy="2166000"/>
            <a:chOff x="3614356" y="2566908"/>
            <a:chExt cx="2166000" cy="2166000"/>
          </a:xfrm>
        </p:grpSpPr>
        <p:sp>
          <p:nvSpPr>
            <p:cNvPr id="217" name="Google Shape;217;p10"/>
            <p:cNvSpPr/>
            <p:nvPr/>
          </p:nvSpPr>
          <p:spPr>
            <a:xfrm>
              <a:off x="3614356" y="2566908"/>
              <a:ext cx="2166000" cy="2166000"/>
            </a:xfrm>
            <a:prstGeom prst="ellipse">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txBox="1"/>
            <p:nvPr/>
          </p:nvSpPr>
          <p:spPr>
            <a:xfrm>
              <a:off x="3961563" y="3539875"/>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FFFFFF"/>
                  </a:solidFill>
                  <a:latin typeface="Roboto"/>
                  <a:ea typeface="Roboto"/>
                  <a:cs typeface="Roboto"/>
                  <a:sym typeface="Roboto"/>
                </a:rPr>
                <a:t>ENVY GREEN</a:t>
              </a:r>
              <a:br>
                <a:rPr lang="en-US" sz="1700">
                  <a:solidFill>
                    <a:srgbClr val="FFFFFF"/>
                  </a:solidFill>
                  <a:latin typeface="Roboto"/>
                  <a:ea typeface="Roboto"/>
                  <a:cs typeface="Roboto"/>
                  <a:sym typeface="Roboto"/>
                </a:rPr>
              </a:br>
              <a:r>
                <a:rPr lang="en-US" sz="1700">
                  <a:solidFill>
                    <a:srgbClr val="FFFFFF"/>
                  </a:solidFill>
                  <a:latin typeface="Roboto"/>
                  <a:ea typeface="Roboto"/>
                  <a:cs typeface="Roboto"/>
                  <a:sym typeface="Roboto"/>
                </a:rPr>
                <a:t>PEELING</a:t>
              </a:r>
              <a:endParaRPr sz="1700">
                <a:solidFill>
                  <a:srgbClr val="FFFFFF"/>
                </a:solidFill>
                <a:latin typeface="Roboto"/>
                <a:ea typeface="Roboto"/>
                <a:cs typeface="Roboto"/>
                <a:sym typeface="Roboto"/>
              </a:endParaRPr>
            </a:p>
          </p:txBody>
        </p:sp>
      </p:grpSp>
      <p:grpSp>
        <p:nvGrpSpPr>
          <p:cNvPr id="219" name="Google Shape;219;p10"/>
          <p:cNvGrpSpPr/>
          <p:nvPr/>
        </p:nvGrpSpPr>
        <p:grpSpPr>
          <a:xfrm>
            <a:off x="5006819" y="2483751"/>
            <a:ext cx="2166006" cy="2166000"/>
            <a:chOff x="4625819" y="1495949"/>
            <a:chExt cx="2166006" cy="2166000"/>
          </a:xfrm>
        </p:grpSpPr>
        <p:sp>
          <p:nvSpPr>
            <p:cNvPr id="220" name="Google Shape;220;p10"/>
            <p:cNvSpPr/>
            <p:nvPr/>
          </p:nvSpPr>
          <p:spPr>
            <a:xfrm>
              <a:off x="4625819" y="1495949"/>
              <a:ext cx="2166000" cy="2166000"/>
            </a:xfrm>
            <a:prstGeom prst="ellipse">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txBox="1"/>
            <p:nvPr/>
          </p:nvSpPr>
          <p:spPr>
            <a:xfrm>
              <a:off x="4989725" y="1917898"/>
              <a:ext cx="1802100" cy="13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ENVY GREEN</a:t>
              </a:r>
              <a:br>
                <a:rPr lang="en-US" sz="1300">
                  <a:solidFill>
                    <a:srgbClr val="FFFFFF"/>
                  </a:solidFill>
                  <a:latin typeface="Roboto"/>
                  <a:ea typeface="Roboto"/>
                  <a:cs typeface="Roboto"/>
                  <a:sym typeface="Roboto"/>
                </a:rPr>
              </a:br>
              <a:r>
                <a:rPr lang="en-US" sz="1300">
                  <a:solidFill>
                    <a:srgbClr val="FFFFFF"/>
                  </a:solidFill>
                  <a:latin typeface="Roboto"/>
                  <a:ea typeface="Roboto"/>
                  <a:cs typeface="Roboto"/>
                  <a:sym typeface="Roboto"/>
                </a:rPr>
                <a:t>ACNE TREATMENT</a:t>
              </a:r>
              <a:endParaRPr sz="13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grpSp>
      <p:sp>
        <p:nvSpPr>
          <p:cNvPr id="222" name="Google Shape;222;p10"/>
          <p:cNvSpPr/>
          <p:nvPr/>
        </p:nvSpPr>
        <p:spPr>
          <a:xfrm>
            <a:off x="4084680" y="2705442"/>
            <a:ext cx="1225800" cy="1225800"/>
          </a:xfrm>
          <a:prstGeom prst="ellipse">
            <a:avLst/>
          </a:pr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10"/>
          <p:cNvPicPr preferRelativeResize="0"/>
          <p:nvPr/>
        </p:nvPicPr>
        <p:blipFill>
          <a:blip r:embed="rId3">
            <a:alphaModFix/>
          </a:blip>
          <a:stretch>
            <a:fillRect/>
          </a:stretch>
        </p:blipFill>
        <p:spPr>
          <a:xfrm>
            <a:off x="673800" y="914113"/>
            <a:ext cx="1896175" cy="1619200"/>
          </a:xfrm>
          <a:prstGeom prst="rect">
            <a:avLst/>
          </a:prstGeom>
          <a:noFill/>
          <a:ln>
            <a:noFill/>
          </a:ln>
          <a:effectLst>
            <a:reflection blurRad="0" dir="5400000" dist="38100" endA="0" endPos="30000" fadeDir="5400012" kx="0" rotWithShape="0" algn="bl" stPos="0" sy="-100000" ky="0"/>
          </a:effectLst>
        </p:spPr>
      </p:pic>
      <p:pic>
        <p:nvPicPr>
          <p:cNvPr id="224" name="Google Shape;224;p10"/>
          <p:cNvPicPr preferRelativeResize="0"/>
          <p:nvPr/>
        </p:nvPicPr>
        <p:blipFill>
          <a:blip r:embed="rId4">
            <a:alphaModFix/>
          </a:blip>
          <a:stretch>
            <a:fillRect/>
          </a:stretch>
        </p:blipFill>
        <p:spPr>
          <a:xfrm>
            <a:off x="7298678" y="3986238"/>
            <a:ext cx="1483750" cy="998124"/>
          </a:xfrm>
          <a:prstGeom prst="rect">
            <a:avLst/>
          </a:prstGeom>
          <a:noFill/>
          <a:ln>
            <a:noFill/>
          </a:ln>
          <a:effectLst>
            <a:reflection blurRad="0" dir="5400000" dist="38100" endA="0" endPos="30000" fadeDir="5400012" kx="0" rotWithShape="0" algn="bl" stA="91000" stPos="0" sy="-100000" ky="0"/>
          </a:effectLst>
        </p:spPr>
      </p:pic>
      <p:pic>
        <p:nvPicPr>
          <p:cNvPr id="225" name="Google Shape;225;p10"/>
          <p:cNvPicPr preferRelativeResize="0"/>
          <p:nvPr/>
        </p:nvPicPr>
        <p:blipFill>
          <a:blip r:embed="rId5">
            <a:alphaModFix/>
          </a:blip>
          <a:stretch>
            <a:fillRect/>
          </a:stretch>
        </p:blipFill>
        <p:spPr>
          <a:xfrm>
            <a:off x="6824825" y="914125"/>
            <a:ext cx="1957600" cy="1791324"/>
          </a:xfrm>
          <a:prstGeom prst="rect">
            <a:avLst/>
          </a:prstGeom>
          <a:noFill/>
          <a:ln>
            <a:noFill/>
          </a:ln>
          <a:effectLst>
            <a:reflection blurRad="0" dir="5400000" dist="19050" endA="0" endPos="24000" fadeDir="5400012" kx="0" rotWithShape="0" algn="bl" stA="70000" stPos="0" sy="-100000" ky="0"/>
          </a:effectLst>
        </p:spPr>
      </p:pic>
      <p:pic>
        <p:nvPicPr>
          <p:cNvPr id="226" name="Google Shape;226;p10"/>
          <p:cNvPicPr preferRelativeResize="0"/>
          <p:nvPr/>
        </p:nvPicPr>
        <p:blipFill>
          <a:blip r:embed="rId6">
            <a:alphaModFix/>
          </a:blip>
          <a:stretch>
            <a:fillRect/>
          </a:stretch>
        </p:blipFill>
        <p:spPr>
          <a:xfrm>
            <a:off x="304800" y="3931250"/>
            <a:ext cx="1957590" cy="1957590"/>
          </a:xfrm>
          <a:prstGeom prst="rect">
            <a:avLst/>
          </a:prstGeom>
          <a:noFill/>
          <a:ln>
            <a:noFill/>
          </a:ln>
          <a:effectLst>
            <a:reflection blurRad="0" dir="0" dist="0" endA="0" endPos="5000" fadeDir="5400012" kx="0" rotWithShape="0" algn="bl" stA="58999" stPos="0" sy="-100000" ky="0"/>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p:nvPr/>
        </p:nvSpPr>
        <p:spPr>
          <a:xfrm>
            <a:off x="476619" y="2001117"/>
            <a:ext cx="1577100" cy="1413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2" name="Google Shape;232;p14"/>
          <p:cNvSpPr/>
          <p:nvPr/>
        </p:nvSpPr>
        <p:spPr>
          <a:xfrm>
            <a:off x="2757050" y="2001125"/>
            <a:ext cx="1577100" cy="1415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3" name="Google Shape;233;p14"/>
          <p:cNvSpPr txBox="1"/>
          <p:nvPr>
            <p:ph type="title"/>
          </p:nvPr>
        </p:nvSpPr>
        <p:spPr>
          <a:xfrm>
            <a:off x="2355283" y="962024"/>
            <a:ext cx="4867500" cy="4893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4050">
                <a:solidFill>
                  <a:srgbClr val="262626"/>
                </a:solidFill>
                <a:latin typeface="Merriweather"/>
                <a:ea typeface="Merriweather"/>
                <a:cs typeface="Merriweather"/>
                <a:sym typeface="Merriweather"/>
              </a:rPr>
              <a:t>Meet Our Team</a:t>
            </a:r>
            <a:endParaRPr sz="4050">
              <a:latin typeface="Merriweather"/>
              <a:ea typeface="Merriweather"/>
              <a:cs typeface="Merriweather"/>
              <a:sym typeface="Merriweather"/>
            </a:endParaRPr>
          </a:p>
        </p:txBody>
      </p:sp>
      <p:sp>
        <p:nvSpPr>
          <p:cNvPr id="234" name="Google Shape;234;p14"/>
          <p:cNvSpPr/>
          <p:nvPr/>
        </p:nvSpPr>
        <p:spPr>
          <a:xfrm>
            <a:off x="7429047" y="0"/>
            <a:ext cx="1711800" cy="1209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5" name="Google Shape;235;p14"/>
          <p:cNvSpPr/>
          <p:nvPr/>
        </p:nvSpPr>
        <p:spPr>
          <a:xfrm>
            <a:off x="-3249" y="4531900"/>
            <a:ext cx="1473300" cy="11910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6" name="Google Shape;236;p14"/>
          <p:cNvSpPr/>
          <p:nvPr/>
        </p:nvSpPr>
        <p:spPr>
          <a:xfrm>
            <a:off x="7429003" y="2001117"/>
            <a:ext cx="1519200" cy="1413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7" name="Google Shape;237;p14"/>
          <p:cNvSpPr txBox="1"/>
          <p:nvPr/>
        </p:nvSpPr>
        <p:spPr>
          <a:xfrm>
            <a:off x="838945" y="3653244"/>
            <a:ext cx="851100" cy="2214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i="1" lang="en-US" sz="1650">
                <a:solidFill>
                  <a:srgbClr val="262626"/>
                </a:solidFill>
                <a:latin typeface="Georgia"/>
                <a:ea typeface="Georgia"/>
                <a:cs typeface="Georgia"/>
                <a:sym typeface="Georgia"/>
              </a:rPr>
              <a:t>Dimas Alif</a:t>
            </a:r>
            <a:endParaRPr sz="1650">
              <a:latin typeface="Georgia"/>
              <a:ea typeface="Georgia"/>
              <a:cs typeface="Georgia"/>
              <a:sym typeface="Georgia"/>
            </a:endParaRPr>
          </a:p>
        </p:txBody>
      </p:sp>
      <p:sp>
        <p:nvSpPr>
          <p:cNvPr id="238" name="Google Shape;238;p14"/>
          <p:cNvSpPr txBox="1"/>
          <p:nvPr/>
        </p:nvSpPr>
        <p:spPr>
          <a:xfrm>
            <a:off x="2965593" y="3653244"/>
            <a:ext cx="1158900" cy="2214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i="1" lang="en-US" sz="1650">
                <a:solidFill>
                  <a:srgbClr val="262626"/>
                </a:solidFill>
                <a:latin typeface="Georgia"/>
                <a:ea typeface="Georgia"/>
                <a:cs typeface="Georgia"/>
                <a:sym typeface="Georgia"/>
              </a:rPr>
              <a:t>Dimas Gondho</a:t>
            </a:r>
            <a:endParaRPr sz="1650">
              <a:latin typeface="Georgia"/>
              <a:ea typeface="Georgia"/>
              <a:cs typeface="Georgia"/>
              <a:sym typeface="Georgia"/>
            </a:endParaRPr>
          </a:p>
        </p:txBody>
      </p:sp>
      <p:sp>
        <p:nvSpPr>
          <p:cNvPr id="239" name="Google Shape;239;p14"/>
          <p:cNvSpPr txBox="1"/>
          <p:nvPr/>
        </p:nvSpPr>
        <p:spPr>
          <a:xfrm>
            <a:off x="5517824" y="3653244"/>
            <a:ext cx="778200" cy="2214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i="1" lang="en-US" sz="1650">
                <a:solidFill>
                  <a:srgbClr val="262626"/>
                </a:solidFill>
                <a:latin typeface="Georgia"/>
                <a:ea typeface="Georgia"/>
                <a:cs typeface="Georgia"/>
                <a:sym typeface="Georgia"/>
              </a:rPr>
              <a:t>Eka Yulia</a:t>
            </a:r>
            <a:endParaRPr sz="1650">
              <a:latin typeface="Georgia"/>
              <a:ea typeface="Georgia"/>
              <a:cs typeface="Georgia"/>
              <a:sym typeface="Georgia"/>
            </a:endParaRPr>
          </a:p>
        </p:txBody>
      </p:sp>
      <p:sp>
        <p:nvSpPr>
          <p:cNvPr id="240" name="Google Shape;240;p14"/>
          <p:cNvSpPr txBox="1"/>
          <p:nvPr/>
        </p:nvSpPr>
        <p:spPr>
          <a:xfrm>
            <a:off x="7672679" y="3653244"/>
            <a:ext cx="979500" cy="2214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i="1" lang="en-US" sz="1650">
                <a:solidFill>
                  <a:srgbClr val="262626"/>
                </a:solidFill>
                <a:latin typeface="Georgia"/>
                <a:ea typeface="Georgia"/>
                <a:cs typeface="Georgia"/>
                <a:sym typeface="Georgia"/>
              </a:rPr>
              <a:t>Fiqhri Putra</a:t>
            </a:r>
            <a:endParaRPr sz="1650">
              <a:latin typeface="Georgia"/>
              <a:ea typeface="Georgia"/>
              <a:cs typeface="Georgia"/>
              <a:sym typeface="Georgia"/>
            </a:endParaRPr>
          </a:p>
        </p:txBody>
      </p:sp>
      <p:pic>
        <p:nvPicPr>
          <p:cNvPr id="241" name="Google Shape;241;p14"/>
          <p:cNvPicPr preferRelativeResize="0"/>
          <p:nvPr/>
        </p:nvPicPr>
        <p:blipFill>
          <a:blip r:embed="rId8">
            <a:alphaModFix/>
          </a:blip>
          <a:stretch>
            <a:fillRect/>
          </a:stretch>
        </p:blipFill>
        <p:spPr>
          <a:xfrm>
            <a:off x="5092960" y="2000437"/>
            <a:ext cx="1577221" cy="141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 name="Shape 62"/>
        <p:cNvGrpSpPr/>
        <p:nvPr/>
      </p:nvGrpSpPr>
      <p:grpSpPr>
        <a:xfrm>
          <a:off x="0" y="0"/>
          <a:ext cx="0" cy="0"/>
          <a:chOff x="0" y="0"/>
          <a:chExt cx="0" cy="0"/>
        </a:xfrm>
      </p:grpSpPr>
      <p:sp>
        <p:nvSpPr>
          <p:cNvPr id="63" name="Google Shape;63;p3"/>
          <p:cNvSpPr/>
          <p:nvPr/>
        </p:nvSpPr>
        <p:spPr>
          <a:xfrm>
            <a:off x="0" y="0"/>
            <a:ext cx="2729400" cy="5451900"/>
          </a:xfrm>
          <a:prstGeom prst="rect">
            <a:avLst/>
          </a:prstGeom>
          <a:blipFill rotWithShape="1">
            <a:blip r:embed="rId3">
              <a:alphaModFix/>
            </a:blip>
            <a:stretch>
              <a:fillRect b="0" l="0" r="0" t="0"/>
            </a:stretch>
          </a:blipFill>
          <a:ln>
            <a:noFill/>
          </a:ln>
          <a:effectLst>
            <a:reflection blurRad="0" dir="5400000" dist="38100" endA="0" endPos="30000" fadeDir="5400012" kx="0" rotWithShape="0" algn="bl" stA="57000" stPos="0" sy="-100000" ky="0"/>
          </a:effectLst>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 name="Google Shape;64;p3"/>
          <p:cNvSpPr txBox="1"/>
          <p:nvPr>
            <p:ph type="title"/>
          </p:nvPr>
        </p:nvSpPr>
        <p:spPr>
          <a:xfrm>
            <a:off x="356395" y="262659"/>
            <a:ext cx="8617500" cy="610200"/>
          </a:xfrm>
          <a:prstGeom prst="rect">
            <a:avLst/>
          </a:prstGeom>
          <a:noFill/>
          <a:ln>
            <a:noFill/>
          </a:ln>
        </p:spPr>
        <p:txBody>
          <a:bodyPr anchorCtr="0" anchor="t" bIns="0" lIns="0" spcFirstLastPara="1" rIns="0" wrap="square" tIns="15875">
            <a:spAutoFit/>
          </a:bodyPr>
          <a:lstStyle/>
          <a:p>
            <a:pPr indent="0" lvl="0" marL="3267709" rtl="0" algn="l">
              <a:lnSpc>
                <a:spcPct val="100000"/>
              </a:lnSpc>
              <a:spcBef>
                <a:spcPts val="0"/>
              </a:spcBef>
              <a:spcAft>
                <a:spcPts val="0"/>
              </a:spcAft>
              <a:buNone/>
            </a:pPr>
            <a:r>
              <a:rPr lang="en-US">
                <a:latin typeface="Merriweather"/>
                <a:ea typeface="Merriweather"/>
                <a:cs typeface="Merriweather"/>
                <a:sym typeface="Merriweather"/>
              </a:rPr>
              <a:t>Our agenda today</a:t>
            </a:r>
            <a:endParaRPr>
              <a:latin typeface="Merriweather"/>
              <a:ea typeface="Merriweather"/>
              <a:cs typeface="Merriweather"/>
              <a:sym typeface="Merriweather"/>
            </a:endParaRPr>
          </a:p>
        </p:txBody>
      </p:sp>
      <p:sp>
        <p:nvSpPr>
          <p:cNvPr id="65" name="Google Shape;65;p3"/>
          <p:cNvSpPr txBox="1"/>
          <p:nvPr>
            <p:ph idx="1" type="body"/>
          </p:nvPr>
        </p:nvSpPr>
        <p:spPr>
          <a:xfrm>
            <a:off x="1276794" y="1400262"/>
            <a:ext cx="7697100" cy="1878000"/>
          </a:xfrm>
          <a:prstGeom prst="rect">
            <a:avLst/>
          </a:prstGeom>
          <a:noFill/>
          <a:ln>
            <a:noFill/>
          </a:ln>
        </p:spPr>
        <p:txBody>
          <a:bodyPr anchorCtr="0" anchor="t" bIns="0" lIns="0" spcFirstLastPara="1" rIns="0" wrap="square" tIns="12050">
            <a:spAutoFit/>
          </a:bodyPr>
          <a:lstStyle/>
          <a:p>
            <a:pPr indent="0" lvl="0" marL="2465705" rtl="0" algn="l">
              <a:lnSpc>
                <a:spcPct val="100000"/>
              </a:lnSpc>
              <a:spcBef>
                <a:spcPts val="0"/>
              </a:spcBef>
              <a:spcAft>
                <a:spcPts val="0"/>
              </a:spcAft>
              <a:buNone/>
            </a:pPr>
            <a:r>
              <a:rPr lang="en-US" sz="2200">
                <a:latin typeface="Merriweather"/>
                <a:ea typeface="Merriweather"/>
                <a:cs typeface="Merriweather"/>
                <a:sym typeface="Merriweather"/>
              </a:rPr>
              <a:t>B A C K G R O U N D</a:t>
            </a:r>
            <a:endParaRPr sz="2200">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sz="2200">
              <a:latin typeface="Merriweather"/>
              <a:ea typeface="Merriweather"/>
              <a:cs typeface="Merriweather"/>
              <a:sym typeface="Merriweather"/>
            </a:endParaRPr>
          </a:p>
          <a:p>
            <a:pPr indent="0" lvl="0" marL="2465705" rtl="0" algn="l">
              <a:lnSpc>
                <a:spcPct val="100000"/>
              </a:lnSpc>
              <a:spcBef>
                <a:spcPts val="0"/>
              </a:spcBef>
              <a:spcAft>
                <a:spcPts val="0"/>
              </a:spcAft>
              <a:buNone/>
            </a:pPr>
            <a:r>
              <a:rPr lang="en-US" sz="2200">
                <a:latin typeface="Merriweather"/>
                <a:ea typeface="Merriweather"/>
                <a:cs typeface="Merriweather"/>
                <a:sym typeface="Merriweather"/>
              </a:rPr>
              <a:t>S K I N   T Y P E S</a:t>
            </a:r>
            <a:endParaRPr sz="2200">
              <a:latin typeface="Merriweather"/>
              <a:ea typeface="Merriweather"/>
              <a:cs typeface="Merriweather"/>
              <a:sym typeface="Merriweather"/>
            </a:endParaRPr>
          </a:p>
          <a:p>
            <a:pPr indent="0" lvl="0" marL="0" rtl="0" algn="l">
              <a:lnSpc>
                <a:spcPct val="100000"/>
              </a:lnSpc>
              <a:spcBef>
                <a:spcPts val="5"/>
              </a:spcBef>
              <a:spcAft>
                <a:spcPts val="0"/>
              </a:spcAft>
              <a:buNone/>
            </a:pPr>
            <a:r>
              <a:t/>
            </a:r>
            <a:endParaRPr sz="2200">
              <a:latin typeface="Merriweather"/>
              <a:ea typeface="Merriweather"/>
              <a:cs typeface="Merriweather"/>
              <a:sym typeface="Merriweather"/>
            </a:endParaRPr>
          </a:p>
          <a:p>
            <a:pPr indent="0" lvl="0" marL="2455545" rtl="0" algn="l">
              <a:lnSpc>
                <a:spcPct val="100000"/>
              </a:lnSpc>
              <a:spcBef>
                <a:spcPts val="0"/>
              </a:spcBef>
              <a:spcAft>
                <a:spcPts val="0"/>
              </a:spcAft>
              <a:buNone/>
            </a:pPr>
            <a:r>
              <a:rPr lang="en-US" sz="2200">
                <a:latin typeface="Merriweather"/>
                <a:ea typeface="Merriweather"/>
                <a:cs typeface="Merriweather"/>
                <a:sym typeface="Merriweather"/>
              </a:rPr>
              <a:t>S K I N C A R E	B R A N D</a:t>
            </a:r>
            <a:endParaRPr sz="2200">
              <a:latin typeface="Merriweather"/>
              <a:ea typeface="Merriweather"/>
              <a:cs typeface="Merriweather"/>
              <a:sym typeface="Merriweather"/>
            </a:endParaRPr>
          </a:p>
          <a:p>
            <a:pPr indent="0" lvl="0" marL="0" rtl="0" algn="l">
              <a:lnSpc>
                <a:spcPct val="100000"/>
              </a:lnSpc>
              <a:spcBef>
                <a:spcPts val="40"/>
              </a:spcBef>
              <a:spcAft>
                <a:spcPts val="0"/>
              </a:spcAft>
              <a:buNone/>
            </a:pPr>
            <a:r>
              <a:t/>
            </a:r>
            <a:endParaRPr sz="2200">
              <a:latin typeface="Merriweather"/>
              <a:ea typeface="Merriweather"/>
              <a:cs typeface="Merriweather"/>
              <a:sym typeface="Merriweather"/>
            </a:endParaRPr>
          </a:p>
          <a:p>
            <a:pPr indent="0" lvl="0" marL="2455545" rtl="0" algn="l">
              <a:lnSpc>
                <a:spcPct val="100000"/>
              </a:lnSpc>
              <a:spcBef>
                <a:spcPts val="0"/>
              </a:spcBef>
              <a:spcAft>
                <a:spcPts val="0"/>
              </a:spcAft>
              <a:buNone/>
            </a:pPr>
            <a:r>
              <a:rPr lang="en-US" sz="2200">
                <a:latin typeface="Merriweather"/>
                <a:ea typeface="Merriweather"/>
                <a:cs typeface="Merriweather"/>
                <a:sym typeface="Merriweather"/>
              </a:rPr>
              <a:t>B R A N D	T R A C K</a:t>
            </a:r>
            <a:endParaRPr sz="2200">
              <a:latin typeface="Merriweather"/>
              <a:ea typeface="Merriweather"/>
              <a:cs typeface="Merriweather"/>
              <a:sym typeface="Merriweather"/>
            </a:endParaRPr>
          </a:p>
        </p:txBody>
      </p:sp>
      <p:sp>
        <p:nvSpPr>
          <p:cNvPr id="66" name="Google Shape;66;p3"/>
          <p:cNvSpPr txBox="1"/>
          <p:nvPr/>
        </p:nvSpPr>
        <p:spPr>
          <a:xfrm>
            <a:off x="3707525" y="4749135"/>
            <a:ext cx="2985000" cy="311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latin typeface="Merriweather"/>
                <a:ea typeface="Merriweather"/>
                <a:cs typeface="Merriweather"/>
                <a:sym typeface="Merriweather"/>
              </a:rPr>
              <a:t>C O N C L U S I O N</a:t>
            </a:r>
            <a:endParaRPr sz="2400">
              <a:latin typeface="Merriweather"/>
              <a:ea typeface="Merriweather"/>
              <a:cs typeface="Merriweather"/>
              <a:sym typeface="Merriweather"/>
            </a:endParaRPr>
          </a:p>
        </p:txBody>
      </p:sp>
      <p:sp>
        <p:nvSpPr>
          <p:cNvPr id="67" name="Google Shape;67;p3"/>
          <p:cNvSpPr/>
          <p:nvPr/>
        </p:nvSpPr>
        <p:spPr>
          <a:xfrm>
            <a:off x="6572386" y="3541190"/>
            <a:ext cx="2568600" cy="2175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4"/>
          <p:cNvSpPr/>
          <p:nvPr/>
        </p:nvSpPr>
        <p:spPr>
          <a:xfrm>
            <a:off x="-3621" y="4559987"/>
            <a:ext cx="1368300" cy="115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 name="Google Shape;73;p4"/>
          <p:cNvSpPr/>
          <p:nvPr/>
        </p:nvSpPr>
        <p:spPr>
          <a:xfrm>
            <a:off x="6078897" y="95891"/>
            <a:ext cx="3061800" cy="5619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4" name="Google Shape;74;p4"/>
          <p:cNvSpPr txBox="1"/>
          <p:nvPr>
            <p:ph type="title"/>
          </p:nvPr>
        </p:nvSpPr>
        <p:spPr>
          <a:xfrm>
            <a:off x="668259" y="321032"/>
            <a:ext cx="4620300" cy="6636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sz="3900">
                <a:solidFill>
                  <a:srgbClr val="262626"/>
                </a:solidFill>
                <a:latin typeface="Merriweather"/>
                <a:ea typeface="Merriweather"/>
                <a:cs typeface="Merriweather"/>
                <a:sym typeface="Merriweather"/>
              </a:rPr>
              <a:t>B a c k g r o u n d</a:t>
            </a:r>
            <a:endParaRPr sz="3900">
              <a:latin typeface="Merriweather"/>
              <a:ea typeface="Merriweather"/>
              <a:cs typeface="Merriweather"/>
              <a:sym typeface="Merriweather"/>
            </a:endParaRPr>
          </a:p>
        </p:txBody>
      </p:sp>
      <p:sp>
        <p:nvSpPr>
          <p:cNvPr id="75" name="Google Shape;75;p4"/>
          <p:cNvSpPr txBox="1"/>
          <p:nvPr/>
        </p:nvSpPr>
        <p:spPr>
          <a:xfrm>
            <a:off x="266013" y="1149468"/>
            <a:ext cx="5241900" cy="2707200"/>
          </a:xfrm>
          <a:prstGeom prst="rect">
            <a:avLst/>
          </a:prstGeom>
          <a:noFill/>
          <a:ln>
            <a:noFill/>
          </a:ln>
        </p:spPr>
        <p:txBody>
          <a:bodyPr anchorCtr="0" anchor="t" bIns="0" lIns="0" spcFirstLastPara="1" rIns="0" wrap="square" tIns="12050">
            <a:spAutoFit/>
          </a:bodyPr>
          <a:lstStyle/>
          <a:p>
            <a:pPr indent="0" lvl="0" marL="12700" marR="2491740" rtl="0" algn="l">
              <a:lnSpc>
                <a:spcPct val="100699"/>
              </a:lnSpc>
              <a:spcBef>
                <a:spcPts val="0"/>
              </a:spcBef>
              <a:spcAft>
                <a:spcPts val="0"/>
              </a:spcAft>
              <a:buNone/>
            </a:pPr>
            <a:r>
              <a:rPr i="1" lang="en-US" sz="1650">
                <a:solidFill>
                  <a:srgbClr val="262626"/>
                </a:solidFill>
                <a:latin typeface="Georgia"/>
                <a:ea typeface="Georgia"/>
                <a:cs typeface="Georgia"/>
                <a:sym typeface="Georgia"/>
              </a:rPr>
              <a:t>From answering to a women's  request to delete their insecure skin</a:t>
            </a:r>
            <a:endParaRPr sz="1650">
              <a:latin typeface="Georgia"/>
              <a:ea typeface="Georgia"/>
              <a:cs typeface="Georgia"/>
              <a:sym typeface="Georgia"/>
            </a:endParaRPr>
          </a:p>
          <a:p>
            <a:pPr indent="0" lvl="0" marL="0" marR="5080" rtl="0" algn="l">
              <a:lnSpc>
                <a:spcPct val="116900"/>
              </a:lnSpc>
              <a:spcBef>
                <a:spcPts val="1465"/>
              </a:spcBef>
              <a:spcAft>
                <a:spcPts val="0"/>
              </a:spcAft>
              <a:buNone/>
            </a:pPr>
            <a:r>
              <a:rPr lang="en-US" sz="1350">
                <a:solidFill>
                  <a:srgbClr val="262626"/>
                </a:solidFill>
                <a:latin typeface="Trebuchet MS"/>
                <a:ea typeface="Trebuchet MS"/>
                <a:cs typeface="Trebuchet MS"/>
                <a:sym typeface="Trebuchet MS"/>
              </a:rPr>
              <a:t>Glowing, Shimmering, Splendid. begitulah salah satu cuitan pada kaum  Millenial saat ini. mempunyai kulit yang bagus, cantik dan bersih nan  bercahaya sudah tidak jadi impian. malah, terkadang dijadikan sebuah  keharusan.</a:t>
            </a:r>
            <a:endParaRPr sz="1350">
              <a:latin typeface="Trebuchet MS"/>
              <a:ea typeface="Trebuchet MS"/>
              <a:cs typeface="Trebuchet MS"/>
              <a:sym typeface="Trebuchet MS"/>
            </a:endParaRPr>
          </a:p>
          <a:p>
            <a:pPr indent="0" lvl="0" marL="0" marR="9525" rtl="0" algn="l">
              <a:lnSpc>
                <a:spcPct val="116900"/>
              </a:lnSpc>
              <a:spcBef>
                <a:spcPts val="0"/>
              </a:spcBef>
              <a:spcAft>
                <a:spcPts val="0"/>
              </a:spcAft>
              <a:buNone/>
            </a:pPr>
            <a:r>
              <a:t/>
            </a:r>
            <a:endParaRPr sz="1600">
              <a:latin typeface="Trebuchet MS"/>
              <a:ea typeface="Trebuchet MS"/>
              <a:cs typeface="Trebuchet MS"/>
              <a:sym typeface="Trebuchet MS"/>
            </a:endParaRPr>
          </a:p>
          <a:p>
            <a:pPr indent="0" lvl="0" marL="0" marR="9525" rtl="0" algn="l">
              <a:lnSpc>
                <a:spcPct val="116900"/>
              </a:lnSpc>
              <a:spcBef>
                <a:spcPts val="0"/>
              </a:spcBef>
              <a:spcAft>
                <a:spcPts val="0"/>
              </a:spcAft>
              <a:buNone/>
            </a:pPr>
            <a:r>
              <a:rPr lang="en-US" sz="1350">
                <a:solidFill>
                  <a:srgbClr val="262626"/>
                </a:solidFill>
                <a:latin typeface="Trebuchet MS"/>
                <a:ea typeface="Trebuchet MS"/>
                <a:cs typeface="Trebuchet MS"/>
                <a:sym typeface="Trebuchet MS"/>
              </a:rPr>
              <a:t>Pelbagai hal yang dilakukan dari filter kamera sampai kosmetik dengan  harga belasan juta</a:t>
            </a:r>
            <a:endParaRPr sz="1350">
              <a:latin typeface="Trebuchet MS"/>
              <a:ea typeface="Trebuchet MS"/>
              <a:cs typeface="Trebuchet MS"/>
              <a:sym typeface="Trebuchet MS"/>
            </a:endParaRPr>
          </a:p>
          <a:p>
            <a:pPr indent="0" lvl="0" marL="0" marR="0" rtl="0" algn="l">
              <a:lnSpc>
                <a:spcPct val="100000"/>
              </a:lnSpc>
              <a:spcBef>
                <a:spcPts val="35"/>
              </a:spcBef>
              <a:spcAft>
                <a:spcPts val="0"/>
              </a:spcAft>
              <a:buNone/>
            </a:pPr>
            <a:r>
              <a:t/>
            </a:r>
            <a:endParaRPr sz="1600">
              <a:latin typeface="Trebuchet MS"/>
              <a:ea typeface="Trebuchet MS"/>
              <a:cs typeface="Trebuchet MS"/>
              <a:sym typeface="Trebuchet MS"/>
            </a:endParaRPr>
          </a:p>
          <a:p>
            <a:pPr indent="0" lvl="0" marL="59689" marR="47625" rtl="0" algn="l">
              <a:lnSpc>
                <a:spcPct val="116900"/>
              </a:lnSpc>
              <a:spcBef>
                <a:spcPts val="0"/>
              </a:spcBef>
              <a:spcAft>
                <a:spcPts val="0"/>
              </a:spcAft>
              <a:buNone/>
            </a:pPr>
            <a:r>
              <a:rPr lang="en-US" sz="1350">
                <a:solidFill>
                  <a:srgbClr val="262626"/>
                </a:solidFill>
                <a:latin typeface="Trebuchet MS"/>
                <a:ea typeface="Trebuchet MS"/>
                <a:cs typeface="Trebuchet MS"/>
                <a:sym typeface="Trebuchet MS"/>
              </a:rPr>
              <a:t>Banyak yang mereview, dan hampir ribuan skin care baru merajalela di  pasar saat ini. menurut analisis kami, adakah yang </a:t>
            </a:r>
            <a:r>
              <a:rPr b="1" lang="en-US" sz="1350">
                <a:solidFill>
                  <a:srgbClr val="262626"/>
                </a:solidFill>
                <a:latin typeface="Trebuchet MS"/>
                <a:ea typeface="Trebuchet MS"/>
                <a:cs typeface="Trebuchet MS"/>
                <a:sym typeface="Trebuchet MS"/>
              </a:rPr>
              <a:t>better or the best?</a:t>
            </a:r>
            <a:endParaRPr sz="1350">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5"/>
          <p:cNvSpPr/>
          <p:nvPr/>
        </p:nvSpPr>
        <p:spPr>
          <a:xfrm>
            <a:off x="-89721" y="227897"/>
            <a:ext cx="7873500" cy="1069200"/>
          </a:xfrm>
          <a:prstGeom prst="rect">
            <a:avLst/>
          </a:prstGeom>
          <a:solidFill>
            <a:srgbClr val="D5BEB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3637" y="3628573"/>
            <a:ext cx="2403600" cy="208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82" name="Google Shape;82;p5"/>
          <p:cNvPicPr preferRelativeResize="0"/>
          <p:nvPr/>
        </p:nvPicPr>
        <p:blipFill rotWithShape="1">
          <a:blip r:embed="rId4">
            <a:alphaModFix amt="71000"/>
          </a:blip>
          <a:srcRect b="0" l="0" r="0" t="0"/>
          <a:stretch/>
        </p:blipFill>
        <p:spPr>
          <a:xfrm>
            <a:off x="3145735" y="1586508"/>
            <a:ext cx="7061128" cy="3067877"/>
          </a:xfrm>
          <a:prstGeom prst="rect">
            <a:avLst/>
          </a:prstGeom>
          <a:noFill/>
          <a:ln>
            <a:noFill/>
          </a:ln>
        </p:spPr>
      </p:pic>
      <p:sp>
        <p:nvSpPr>
          <p:cNvPr id="83" name="Google Shape;83;p5"/>
          <p:cNvSpPr txBox="1"/>
          <p:nvPr/>
        </p:nvSpPr>
        <p:spPr>
          <a:xfrm>
            <a:off x="-3050657" y="420734"/>
            <a:ext cx="10520400" cy="2381100"/>
          </a:xfrm>
          <a:prstGeom prst="rect">
            <a:avLst/>
          </a:prstGeom>
          <a:noFill/>
          <a:ln>
            <a:noFill/>
          </a:ln>
        </p:spPr>
        <p:txBody>
          <a:bodyPr anchorCtr="0" anchor="t" bIns="91425" lIns="91425" spcFirstLastPara="1" rIns="91425" wrap="square" tIns="91425">
            <a:noAutofit/>
          </a:bodyPr>
          <a:lstStyle/>
          <a:p>
            <a:pPr indent="0" lvl="0" marL="3267709" rtl="0" algn="l">
              <a:spcBef>
                <a:spcPts val="0"/>
              </a:spcBef>
              <a:spcAft>
                <a:spcPts val="0"/>
              </a:spcAft>
              <a:buNone/>
            </a:pPr>
            <a:r>
              <a:rPr lang="en-US" sz="4850">
                <a:solidFill>
                  <a:schemeClr val="dk1"/>
                </a:solidFill>
                <a:latin typeface="Merriweather"/>
                <a:ea typeface="Merriweather"/>
                <a:cs typeface="Merriweather"/>
                <a:sym typeface="Merriweather"/>
              </a:rPr>
              <a:t> </a:t>
            </a:r>
            <a:r>
              <a:rPr lang="en-US" sz="4850">
                <a:solidFill>
                  <a:srgbClr val="FFFFFE"/>
                </a:solidFill>
                <a:latin typeface="Merriweather"/>
                <a:ea typeface="Merriweather"/>
                <a:cs typeface="Merriweather"/>
                <a:sym typeface="Merriweather"/>
              </a:rPr>
              <a:t>Indonesia’s Skin Type</a:t>
            </a:r>
            <a:endParaRPr>
              <a:solidFill>
                <a:srgbClr val="FFFFF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a48191eb4a_0_29"/>
          <p:cNvSpPr txBox="1"/>
          <p:nvPr/>
        </p:nvSpPr>
        <p:spPr>
          <a:xfrm>
            <a:off x="1278533" y="3032798"/>
            <a:ext cx="6886500" cy="23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777777"/>
                </a:solidFill>
                <a:highlight>
                  <a:srgbClr val="F0EFEC"/>
                </a:highlight>
                <a:latin typeface="Roboto"/>
                <a:ea typeface="Roboto"/>
                <a:cs typeface="Roboto"/>
                <a:sym typeface="Roboto"/>
              </a:rPr>
              <a:t>Before you start any sort of skin treatment, it is significant that you know the kind of skin you have. </a:t>
            </a:r>
            <a:endParaRPr sz="1800">
              <a:solidFill>
                <a:srgbClr val="777777"/>
              </a:solidFill>
              <a:highlight>
                <a:srgbClr val="F0EFEC"/>
              </a:highlight>
              <a:latin typeface="Roboto"/>
              <a:ea typeface="Roboto"/>
              <a:cs typeface="Roboto"/>
              <a:sym typeface="Roboto"/>
            </a:endParaRPr>
          </a:p>
          <a:p>
            <a:pPr indent="0" lvl="0" marL="0" rtl="0" algn="l">
              <a:spcBef>
                <a:spcPts val="0"/>
              </a:spcBef>
              <a:spcAft>
                <a:spcPts val="0"/>
              </a:spcAft>
              <a:buNone/>
            </a:pPr>
            <a:r>
              <a:t/>
            </a:r>
            <a:endParaRPr sz="1800">
              <a:solidFill>
                <a:srgbClr val="777777"/>
              </a:solidFill>
              <a:highlight>
                <a:srgbClr val="F0EFEC"/>
              </a:highlight>
              <a:latin typeface="Roboto"/>
              <a:ea typeface="Roboto"/>
              <a:cs typeface="Roboto"/>
              <a:sym typeface="Roboto"/>
            </a:endParaRPr>
          </a:p>
          <a:p>
            <a:pPr indent="0" lvl="0" marL="0" rtl="0" algn="l">
              <a:spcBef>
                <a:spcPts val="0"/>
              </a:spcBef>
              <a:spcAft>
                <a:spcPts val="0"/>
              </a:spcAft>
              <a:buNone/>
            </a:pPr>
            <a:r>
              <a:rPr lang="en-US" sz="1800">
                <a:solidFill>
                  <a:srgbClr val="777777"/>
                </a:solidFill>
                <a:highlight>
                  <a:srgbClr val="F0EFEC"/>
                </a:highlight>
                <a:latin typeface="Roboto"/>
                <a:ea typeface="Roboto"/>
                <a:cs typeface="Roboto"/>
                <a:sym typeface="Roboto"/>
              </a:rPr>
              <a:t>Since various sorts of skin can really have totally different alternatives for legitimate purging, and keeping in mind that skin quality and type depends on hereditary qualities, it doesn’t constantly imply that you and a kin will have a similar skin type. </a:t>
            </a:r>
            <a:endParaRPr sz="2200">
              <a:highlight>
                <a:srgbClr val="F0EFEC"/>
              </a:highlight>
              <a:latin typeface="Roboto"/>
              <a:ea typeface="Roboto"/>
              <a:cs typeface="Roboto"/>
              <a:sym typeface="Roboto"/>
            </a:endParaRPr>
          </a:p>
        </p:txBody>
      </p:sp>
      <p:pic>
        <p:nvPicPr>
          <p:cNvPr id="89" name="Google Shape;89;ga48191eb4a_0_29"/>
          <p:cNvPicPr preferRelativeResize="0"/>
          <p:nvPr/>
        </p:nvPicPr>
        <p:blipFill>
          <a:blip r:embed="rId3">
            <a:alphaModFix amt="76000"/>
          </a:blip>
          <a:stretch>
            <a:fillRect/>
          </a:stretch>
        </p:blipFill>
        <p:spPr>
          <a:xfrm>
            <a:off x="2226745" y="0"/>
            <a:ext cx="4989986" cy="2842499"/>
          </a:xfrm>
          <a:prstGeom prst="rect">
            <a:avLst/>
          </a:prstGeom>
          <a:noFill/>
          <a:ln>
            <a:noFill/>
          </a:ln>
        </p:spPr>
      </p:pic>
      <p:sp>
        <p:nvSpPr>
          <p:cNvPr id="90" name="Google Shape;90;ga48191eb4a_0_29"/>
          <p:cNvSpPr/>
          <p:nvPr/>
        </p:nvSpPr>
        <p:spPr>
          <a:xfrm>
            <a:off x="-999250" y="2842500"/>
            <a:ext cx="2355300" cy="303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a48191eb4a_0_20"/>
          <p:cNvSpPr/>
          <p:nvPr/>
        </p:nvSpPr>
        <p:spPr>
          <a:xfrm>
            <a:off x="0" y="35060"/>
            <a:ext cx="9144000" cy="5679900"/>
          </a:xfrm>
          <a:prstGeom prst="rect">
            <a:avLst/>
          </a:prstGeom>
          <a:solidFill>
            <a:srgbClr val="FFFF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ga48191eb4a_0_20"/>
          <p:cNvPicPr preferRelativeResize="0"/>
          <p:nvPr/>
        </p:nvPicPr>
        <p:blipFill>
          <a:blip r:embed="rId3">
            <a:alphaModFix/>
          </a:blip>
          <a:stretch>
            <a:fillRect/>
          </a:stretch>
        </p:blipFill>
        <p:spPr>
          <a:xfrm>
            <a:off x="206200" y="981700"/>
            <a:ext cx="8937799" cy="4392833"/>
          </a:xfrm>
          <a:prstGeom prst="rect">
            <a:avLst/>
          </a:prstGeom>
          <a:noFill/>
          <a:ln>
            <a:noFill/>
          </a:ln>
        </p:spPr>
      </p:pic>
      <p:sp>
        <p:nvSpPr>
          <p:cNvPr id="97" name="Google Shape;97;ga48191eb4a_0_20"/>
          <p:cNvSpPr/>
          <p:nvPr/>
        </p:nvSpPr>
        <p:spPr>
          <a:xfrm>
            <a:off x="-291605" y="123571"/>
            <a:ext cx="5899200" cy="858000"/>
          </a:xfrm>
          <a:prstGeom prst="roundRect">
            <a:avLst>
              <a:gd fmla="val 16667" name="adj"/>
            </a:avLst>
          </a:prstGeom>
          <a:solidFill>
            <a:srgbClr val="7777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a48191eb4a_0_20"/>
          <p:cNvSpPr txBox="1"/>
          <p:nvPr/>
        </p:nvSpPr>
        <p:spPr>
          <a:xfrm>
            <a:off x="-4" y="123565"/>
            <a:ext cx="5091900" cy="8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900">
                <a:solidFill>
                  <a:srgbClr val="FFFFFE"/>
                </a:solidFill>
                <a:latin typeface="Merriweather"/>
                <a:ea typeface="Merriweather"/>
                <a:cs typeface="Merriweather"/>
                <a:sym typeface="Merriweather"/>
              </a:rPr>
              <a:t>Based on data, on Indonesia’s women skin types </a:t>
            </a:r>
            <a:endParaRPr sz="2300">
              <a:solidFill>
                <a:srgbClr val="FFFFFE"/>
              </a:solidFill>
              <a:latin typeface="Merriweather"/>
              <a:ea typeface="Merriweather"/>
              <a:cs typeface="Merriweather"/>
              <a:sym typeface="Merriweather"/>
            </a:endParaRPr>
          </a:p>
        </p:txBody>
      </p:sp>
      <p:sp>
        <p:nvSpPr>
          <p:cNvPr id="99" name="Google Shape;99;ga48191eb4a_0_20"/>
          <p:cNvSpPr/>
          <p:nvPr/>
        </p:nvSpPr>
        <p:spPr>
          <a:xfrm>
            <a:off x="6852598" y="4704833"/>
            <a:ext cx="2291400" cy="1431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3" name="Shape 103"/>
        <p:cNvGrpSpPr/>
        <p:nvPr/>
      </p:nvGrpSpPr>
      <p:grpSpPr>
        <a:xfrm>
          <a:off x="0" y="0"/>
          <a:ext cx="0" cy="0"/>
          <a:chOff x="0" y="0"/>
          <a:chExt cx="0" cy="0"/>
        </a:xfrm>
      </p:grpSpPr>
      <p:sp>
        <p:nvSpPr>
          <p:cNvPr id="104" name="Google Shape;104;p6"/>
          <p:cNvSpPr/>
          <p:nvPr/>
        </p:nvSpPr>
        <p:spPr>
          <a:xfrm>
            <a:off x="0" y="0"/>
            <a:ext cx="9136142" cy="5724716"/>
          </a:xfrm>
          <a:custGeom>
            <a:rect b="b" l="l" r="r" t="t"/>
            <a:pathLst>
              <a:path extrusionOk="0" h="7200900" w="9001125">
                <a:moveTo>
                  <a:pt x="0" y="0"/>
                </a:moveTo>
                <a:lnTo>
                  <a:pt x="9001124" y="0"/>
                </a:lnTo>
                <a:lnTo>
                  <a:pt x="9001124" y="7200899"/>
                </a:lnTo>
                <a:lnTo>
                  <a:pt x="0" y="7200899"/>
                </a:lnTo>
                <a:lnTo>
                  <a:pt x="0" y="0"/>
                </a:lnTo>
                <a:close/>
              </a:path>
            </a:pathLst>
          </a:custGeom>
          <a:solidFill>
            <a:srgbClr val="F0EF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05" name="Google Shape;105;p6"/>
          <p:cNvGrpSpPr/>
          <p:nvPr/>
        </p:nvGrpSpPr>
        <p:grpSpPr>
          <a:xfrm>
            <a:off x="3233051" y="-7560"/>
            <a:ext cx="3651137" cy="2106111"/>
            <a:chOff x="3382194" y="0"/>
            <a:chExt cx="3595408" cy="2653535"/>
          </a:xfrm>
        </p:grpSpPr>
        <p:sp>
          <p:nvSpPr>
            <p:cNvPr id="106" name="Google Shape;106;p6"/>
            <p:cNvSpPr/>
            <p:nvPr/>
          </p:nvSpPr>
          <p:spPr>
            <a:xfrm>
              <a:off x="3382194" y="0"/>
              <a:ext cx="1913970" cy="185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7" name="Google Shape;107;p6"/>
            <p:cNvSpPr/>
            <p:nvPr/>
          </p:nvSpPr>
          <p:spPr>
            <a:xfrm>
              <a:off x="4338248" y="900317"/>
              <a:ext cx="2639354" cy="175321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08" name="Google Shape;108;p6"/>
          <p:cNvSpPr/>
          <p:nvPr/>
        </p:nvSpPr>
        <p:spPr>
          <a:xfrm>
            <a:off x="7077224" y="343194"/>
            <a:ext cx="1780500" cy="1755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 name="Google Shape;109;p6"/>
          <p:cNvSpPr/>
          <p:nvPr/>
        </p:nvSpPr>
        <p:spPr>
          <a:xfrm>
            <a:off x="4295932" y="2237143"/>
            <a:ext cx="1645200" cy="1391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 name="Google Shape;110;p6"/>
          <p:cNvSpPr/>
          <p:nvPr/>
        </p:nvSpPr>
        <p:spPr>
          <a:xfrm>
            <a:off x="4270291" y="3730258"/>
            <a:ext cx="1780500" cy="1895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1" name="Google Shape;111;p6"/>
          <p:cNvSpPr/>
          <p:nvPr/>
        </p:nvSpPr>
        <p:spPr>
          <a:xfrm>
            <a:off x="6234474" y="2237143"/>
            <a:ext cx="2772600" cy="3328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 name="Google Shape;112;p6"/>
          <p:cNvSpPr txBox="1"/>
          <p:nvPr>
            <p:ph type="title"/>
          </p:nvPr>
        </p:nvSpPr>
        <p:spPr>
          <a:xfrm>
            <a:off x="159309" y="1357877"/>
            <a:ext cx="3987600" cy="1978800"/>
          </a:xfrm>
          <a:prstGeom prst="rect">
            <a:avLst/>
          </a:prstGeom>
          <a:noFill/>
          <a:ln>
            <a:noFill/>
          </a:ln>
        </p:spPr>
        <p:txBody>
          <a:bodyPr anchorCtr="0" anchor="t" bIns="0" lIns="0" spcFirstLastPara="1" rIns="0" wrap="square" tIns="41275">
            <a:spAutoFit/>
          </a:bodyPr>
          <a:lstStyle/>
          <a:p>
            <a:pPr indent="0" lvl="0" marL="12700" marR="519430" rtl="0" algn="just">
              <a:lnSpc>
                <a:spcPct val="118974"/>
              </a:lnSpc>
              <a:spcBef>
                <a:spcPts val="0"/>
              </a:spcBef>
              <a:spcAft>
                <a:spcPts val="0"/>
              </a:spcAft>
              <a:buNone/>
            </a:pPr>
            <a:r>
              <a:rPr lang="en-US" sz="4600">
                <a:solidFill>
                  <a:srgbClr val="262626"/>
                </a:solidFill>
                <a:latin typeface="Merriweather"/>
                <a:ea typeface="Merriweather"/>
                <a:cs typeface="Merriweather"/>
                <a:sym typeface="Merriweather"/>
              </a:rPr>
              <a:t>Skincare brand </a:t>
            </a:r>
            <a:endParaRPr sz="4600">
              <a:solidFill>
                <a:srgbClr val="262626"/>
              </a:solidFill>
              <a:latin typeface="Merriweather"/>
              <a:ea typeface="Merriweather"/>
              <a:cs typeface="Merriweather"/>
              <a:sym typeface="Merriweather"/>
            </a:endParaRPr>
          </a:p>
          <a:p>
            <a:pPr indent="0" lvl="0" marL="12700" marR="519430" rtl="0" algn="just">
              <a:lnSpc>
                <a:spcPct val="118974"/>
              </a:lnSpc>
              <a:spcBef>
                <a:spcPts val="0"/>
              </a:spcBef>
              <a:spcAft>
                <a:spcPts val="0"/>
              </a:spcAft>
              <a:buNone/>
            </a:pPr>
            <a:r>
              <a:rPr lang="en-US" sz="4600">
                <a:solidFill>
                  <a:srgbClr val="262626"/>
                </a:solidFill>
                <a:latin typeface="Merriweather"/>
                <a:ea typeface="Merriweather"/>
                <a:cs typeface="Merriweather"/>
                <a:sym typeface="Merriweather"/>
              </a:rPr>
              <a:t>we analyze</a:t>
            </a:r>
            <a:endParaRPr sz="4600">
              <a:latin typeface="Merriweather"/>
              <a:ea typeface="Merriweather"/>
              <a:cs typeface="Merriweather"/>
              <a:sym typeface="Merriweather"/>
            </a:endParaRPr>
          </a:p>
          <a:p>
            <a:pPr indent="0" lvl="0" marL="12700" rtl="0" algn="l">
              <a:lnSpc>
                <a:spcPct val="100000"/>
              </a:lnSpc>
              <a:spcBef>
                <a:spcPts val="830"/>
              </a:spcBef>
              <a:spcAft>
                <a:spcPts val="0"/>
              </a:spcAft>
              <a:buNone/>
            </a:pPr>
            <a:r>
              <a:t/>
            </a:r>
            <a:endParaRPr i="1" sz="1650">
              <a:solidFill>
                <a:srgbClr val="262626"/>
              </a:solidFill>
              <a:latin typeface="Georgia"/>
              <a:ea typeface="Georgia"/>
              <a:cs typeface="Georgia"/>
              <a:sym typeface="Georgia"/>
            </a:endParaRPr>
          </a:p>
          <a:p>
            <a:pPr indent="0" lvl="0" marL="12700" rtl="0" algn="l">
              <a:lnSpc>
                <a:spcPct val="100000"/>
              </a:lnSpc>
              <a:spcBef>
                <a:spcPts val="830"/>
              </a:spcBef>
              <a:spcAft>
                <a:spcPts val="0"/>
              </a:spcAft>
              <a:buNone/>
            </a:pPr>
            <a:r>
              <a:rPr i="1" lang="en-US" sz="1650">
                <a:solidFill>
                  <a:srgbClr val="262626"/>
                </a:solidFill>
                <a:latin typeface="Georgia"/>
                <a:ea typeface="Georgia"/>
                <a:cs typeface="Georgia"/>
                <a:sym typeface="Georgia"/>
              </a:rPr>
              <a:t>from Female daily , September 2020</a:t>
            </a:r>
            <a:endParaRPr sz="1650">
              <a:latin typeface="Georgia"/>
              <a:ea typeface="Georgia"/>
              <a:cs typeface="Georgia"/>
              <a:sym typeface="Georgia"/>
            </a:endParaRPr>
          </a:p>
        </p:txBody>
      </p:sp>
      <p:sp>
        <p:nvSpPr>
          <p:cNvPr id="113" name="Google Shape;113;p6"/>
          <p:cNvSpPr txBox="1"/>
          <p:nvPr/>
        </p:nvSpPr>
        <p:spPr>
          <a:xfrm>
            <a:off x="916150" y="4508025"/>
            <a:ext cx="73407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Black"/>
              <a:ea typeface="Arial Black"/>
              <a:cs typeface="Arial Black"/>
              <a:sym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7"/>
          <p:cNvSpPr txBox="1"/>
          <p:nvPr/>
        </p:nvSpPr>
        <p:spPr>
          <a:xfrm>
            <a:off x="0" y="192800"/>
            <a:ext cx="3938400" cy="8952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solidFill>
                  <a:srgbClr val="FFFFFF"/>
                </a:solidFill>
                <a:latin typeface="Merriweather Black"/>
                <a:ea typeface="Merriweather Black"/>
                <a:cs typeface="Merriweather Black"/>
                <a:sym typeface="Merriweather Black"/>
              </a:rPr>
              <a:t>A few example of Skin Care Data Set</a:t>
            </a:r>
            <a:endParaRPr sz="1600">
              <a:solidFill>
                <a:srgbClr val="FFFFFF"/>
              </a:solidFill>
              <a:latin typeface="Merriweather Black"/>
              <a:ea typeface="Merriweather Black"/>
              <a:cs typeface="Merriweather Black"/>
              <a:sym typeface="Merriweather Black"/>
            </a:endParaRPr>
          </a:p>
        </p:txBody>
      </p:sp>
      <p:sp>
        <p:nvSpPr>
          <p:cNvPr id="119" name="Google Shape;119;p7"/>
          <p:cNvSpPr/>
          <p:nvPr/>
        </p:nvSpPr>
        <p:spPr>
          <a:xfrm>
            <a:off x="7345348" y="-2"/>
            <a:ext cx="1798800" cy="194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20" name="Google Shape;120;p7"/>
          <p:cNvPicPr preferRelativeResize="0"/>
          <p:nvPr/>
        </p:nvPicPr>
        <p:blipFill rotWithShape="1">
          <a:blip r:embed="rId4">
            <a:alphaModFix/>
          </a:blip>
          <a:srcRect b="7038" l="19094" r="32675" t="34649"/>
          <a:stretch/>
        </p:blipFill>
        <p:spPr>
          <a:xfrm>
            <a:off x="1246275" y="1014475"/>
            <a:ext cx="6651450" cy="45215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2020-10-22T13:46:46Z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2020-10-22T00:00:00Z</vt:filetime>
  </property>
</Properties>
</file>